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83365" y="332510"/>
            <a:ext cx="7766936" cy="4089862"/>
          </a:xfrm>
        </p:spPr>
        <p:txBody>
          <a:bodyPr/>
          <a:lstStyle/>
          <a:p>
            <a:pPr algn="ctr"/>
            <a:r>
              <a:rPr lang="hr-HR" sz="4400" dirty="0" smtClean="0">
                <a:solidFill>
                  <a:schemeClr val="accent2">
                    <a:lumMod val="75000"/>
                  </a:schemeClr>
                </a:solidFill>
              </a:rPr>
              <a:t>KONFERENCIJA </a:t>
            </a:r>
            <a:br>
              <a:rPr lang="hr-HR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r-HR" sz="4400" dirty="0" smtClean="0">
                <a:solidFill>
                  <a:schemeClr val="accent2">
                    <a:lumMod val="75000"/>
                  </a:schemeClr>
                </a:solidFill>
              </a:rPr>
              <a:t>„ZAJEDNO ZNANJEM”</a:t>
            </a:r>
            <a:br>
              <a:rPr lang="hr-HR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r-HR" sz="1800" dirty="0" smtClean="0">
                <a:solidFill>
                  <a:schemeClr val="accent2">
                    <a:lumMod val="75000"/>
                  </a:schemeClr>
                </a:solidFill>
              </a:rPr>
              <a:t>Centri znanja zajedno u suzbijanju siromaštva i socijalne isključenosti </a:t>
            </a:r>
            <a:br>
              <a:rPr lang="hr-HR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hr-HR" sz="1800" dirty="0" smtClean="0">
                <a:solidFill>
                  <a:schemeClr val="accent2">
                    <a:lumMod val="75000"/>
                  </a:schemeClr>
                </a:solidFill>
              </a:rPr>
              <a:t>UDRUGA MOST</a:t>
            </a:r>
            <a:r>
              <a:rPr lang="hr-HR" sz="4400" dirty="0" smtClean="0"/>
              <a:t/>
            </a:r>
            <a:br>
              <a:rPr lang="hr-HR" sz="4400" dirty="0" smtClean="0"/>
            </a:br>
            <a:r>
              <a:rPr lang="hr-HR" sz="4400" dirty="0"/>
              <a:t/>
            </a:r>
            <a:br>
              <a:rPr lang="hr-HR" sz="4400" dirty="0"/>
            </a:br>
            <a:r>
              <a:rPr lang="hr-HR" sz="4400" dirty="0" smtClean="0"/>
              <a:t>SIROMAŠTVO BRANITELJSKE I STRADALNIČKE POPULACIJE</a:t>
            </a:r>
            <a:endParaRPr lang="hr-HR" sz="4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83365" y="4489063"/>
            <a:ext cx="7766936" cy="1096899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</a:rPr>
              <a:t>9. CENTAR ZNANJA</a:t>
            </a:r>
          </a:p>
          <a:p>
            <a:r>
              <a:rPr lang="hr-HR" sz="1600" dirty="0" smtClean="0">
                <a:solidFill>
                  <a:schemeClr val="tx1"/>
                </a:solidFill>
              </a:rPr>
              <a:t>Split, </a:t>
            </a:r>
            <a:r>
              <a:rPr lang="hr-HR" sz="1600" dirty="0" smtClean="0">
                <a:solidFill>
                  <a:schemeClr val="tx1"/>
                </a:solidFill>
              </a:rPr>
              <a:t>12. – 13. svibnja 2022.</a:t>
            </a:r>
            <a:endParaRPr lang="hr-HR" sz="16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5" y="5486401"/>
            <a:ext cx="1154528" cy="83960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71" y="5486401"/>
            <a:ext cx="1711817" cy="6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" y="232757"/>
            <a:ext cx="4112029" cy="3084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46" y="590205"/>
            <a:ext cx="3380509" cy="2535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63" y="3398380"/>
            <a:ext cx="3048000" cy="1740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628" y="3558228"/>
            <a:ext cx="4194370" cy="2961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0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2599">
            <a:off x="864981" y="504344"/>
            <a:ext cx="3292666" cy="2323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45" y="277259"/>
            <a:ext cx="3557082" cy="250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0" y="3286364"/>
            <a:ext cx="4041930" cy="2917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899">
            <a:off x="5448516" y="3577338"/>
            <a:ext cx="3362069" cy="2521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3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9022" y="900545"/>
            <a:ext cx="8596668" cy="3480262"/>
          </a:xfrm>
        </p:spPr>
        <p:txBody>
          <a:bodyPr>
            <a:normAutofit/>
          </a:bodyPr>
          <a:lstStyle/>
          <a:p>
            <a:pPr algn="ctr"/>
            <a:r>
              <a:rPr lang="hr-HR" sz="6000" dirty="0" smtClean="0"/>
              <a:t/>
            </a:r>
            <a:br>
              <a:rPr lang="hr-HR" sz="6000" dirty="0" smtClean="0"/>
            </a:br>
            <a:r>
              <a:rPr lang="hr-HR" sz="7200" dirty="0" smtClean="0"/>
              <a:t>HVALA NA </a:t>
            </a:r>
            <a:br>
              <a:rPr lang="hr-HR" sz="7200" dirty="0" smtClean="0"/>
            </a:br>
            <a:r>
              <a:rPr lang="hr-HR" sz="7200" dirty="0" smtClean="0"/>
              <a:t>POZORNOSTI ! </a:t>
            </a:r>
            <a:endParaRPr lang="hr-HR" sz="7200" dirty="0"/>
          </a:p>
        </p:txBody>
      </p:sp>
    </p:spTree>
    <p:extLst>
      <p:ext uri="{BB962C8B-B14F-4D97-AF65-F5344CB8AC3E}">
        <p14:creationId xmlns:p14="http://schemas.microsoft.com/office/powerpoint/2010/main" val="31075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4674" y="487051"/>
            <a:ext cx="8596668" cy="1583861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 smtClean="0"/>
              <a:t>OPĆENITO O </a:t>
            </a:r>
            <a:br>
              <a:rPr lang="hr-HR" sz="4400" b="1" dirty="0" smtClean="0"/>
            </a:br>
            <a:r>
              <a:rPr lang="hr-HR" sz="4400" b="1" dirty="0" smtClean="0"/>
              <a:t>9. CENTRU ZNANJA </a:t>
            </a:r>
            <a:endParaRPr lang="hr-HR" sz="4400" b="1" dirty="0"/>
          </a:p>
        </p:txBody>
      </p:sp>
      <p:pic>
        <p:nvPicPr>
          <p:cNvPr id="20" name="Rezervirano mjesto sadržaja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831">
            <a:off x="198600" y="150219"/>
            <a:ext cx="1068387" cy="1087580"/>
          </a:xfr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251">
            <a:off x="181358" y="1208803"/>
            <a:ext cx="889253" cy="1031286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269">
            <a:off x="8208544" y="1571683"/>
            <a:ext cx="1289290" cy="1297249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8797">
            <a:off x="8331951" y="172304"/>
            <a:ext cx="1181579" cy="1181579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485">
            <a:off x="9506094" y="5589034"/>
            <a:ext cx="943108" cy="1052922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5" y="2201843"/>
            <a:ext cx="1068066" cy="1074539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443">
            <a:off x="180533" y="3350927"/>
            <a:ext cx="1109665" cy="1096376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313">
            <a:off x="8044651" y="3285091"/>
            <a:ext cx="1304991" cy="1288978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95" y="2593397"/>
            <a:ext cx="968002" cy="1379764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70" y="1027557"/>
            <a:ext cx="1033451" cy="1513558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340">
            <a:off x="146915" y="4502042"/>
            <a:ext cx="1164218" cy="1157076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645">
            <a:off x="133665" y="5767727"/>
            <a:ext cx="979575" cy="967330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75">
            <a:off x="9331529" y="4132747"/>
            <a:ext cx="1292238" cy="1292238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369">
            <a:off x="8125008" y="4775629"/>
            <a:ext cx="1299810" cy="1299810"/>
          </a:xfrm>
          <a:prstGeom prst="rect">
            <a:avLst/>
          </a:prstGeom>
        </p:spPr>
      </p:pic>
      <p:sp>
        <p:nvSpPr>
          <p:cNvPr id="34" name="TekstniOkvir 33"/>
          <p:cNvSpPr txBox="1"/>
          <p:nvPr/>
        </p:nvSpPr>
        <p:spPr>
          <a:xfrm>
            <a:off x="1737644" y="2343692"/>
            <a:ext cx="64315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2014. INSTITUCIONALNA PODRŠKA NACIONALNE ZAKLADE ZA RAZVOJ CIVILNOG DRUŠTVA </a:t>
            </a:r>
          </a:p>
          <a:p>
            <a:endParaRPr lang="hr-HR" sz="2400" dirty="0"/>
          </a:p>
          <a:p>
            <a:r>
              <a:rPr lang="hr-HR" sz="2400" dirty="0" smtClean="0"/>
              <a:t>2017. PRIJELAZNO RAZDOBLJE ULASKA U RAZVOJNU SURADNJU</a:t>
            </a:r>
          </a:p>
          <a:p>
            <a:endParaRPr lang="hr-HR" sz="2400" dirty="0"/>
          </a:p>
          <a:p>
            <a:r>
              <a:rPr lang="hr-HR" sz="2400" dirty="0" smtClean="0"/>
              <a:t>2018. CENTAR ZNANJA</a:t>
            </a:r>
          </a:p>
          <a:p>
            <a:endParaRPr lang="hr-HR" sz="2400" dirty="0"/>
          </a:p>
          <a:p>
            <a:r>
              <a:rPr lang="hr-HR" sz="2400" dirty="0" smtClean="0"/>
              <a:t>2022. UKUPNO 14 ČLANICA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6676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/>
              <a:t>PODACI O HRVATSKIM BRANITELJIMA I STRADALNICIMA DOMOVINSKOG RATA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778203"/>
            <a:ext cx="8596668" cy="3880773"/>
          </a:xfrm>
        </p:spPr>
        <p:txBody>
          <a:bodyPr/>
          <a:lstStyle/>
          <a:p>
            <a:r>
              <a:rPr lang="hr-HR" dirty="0" smtClean="0"/>
              <a:t>UKUPAN BROJ HRVATSKIH BRANITELJA 502678 </a:t>
            </a:r>
          </a:p>
          <a:p>
            <a:r>
              <a:rPr lang="hr-HR" dirty="0" smtClean="0"/>
              <a:t>U DOMOVINSKOM RATU (razdoblje 1990. – 1996.) UKUPNO POGINULO 7609 HRVATSKIH BRANITELJA </a:t>
            </a:r>
          </a:p>
          <a:p>
            <a:r>
              <a:rPr lang="hr-HR" dirty="0" smtClean="0"/>
              <a:t>PROCJENA CIVILNIH ŽRTAVA RATA JE IZMEĐU 4000 – 8000, A OD ČEGA BROJ POGINULE DJECE U DOMOVINSKOM RATU IZNOSI 324</a:t>
            </a:r>
          </a:p>
          <a:p>
            <a:r>
              <a:rPr lang="hr-HR" dirty="0" smtClean="0"/>
              <a:t>UKUPAN BROJ DJECE POGINULIH, SMRTNO STRADALIH I NESTALIH HRVATSKIH BRANITELJA DOMOVINSKOG RATA IZNOSI 8647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3" y="4302647"/>
            <a:ext cx="5781675" cy="227647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4408791" y="6156310"/>
            <a:ext cx="719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IZVOR 2014.: MHB – Nacionalni program psihosocijalne i zdravstvene pomoći  </a:t>
            </a:r>
          </a:p>
          <a:p>
            <a:r>
              <a:rPr lang="hr-HR" sz="1400" dirty="0"/>
              <a:t> </a:t>
            </a:r>
            <a:r>
              <a:rPr lang="hr-HR" sz="1400" dirty="0" smtClean="0"/>
              <a:t>                             sudionicima i stradalnicima DR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1775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4206" y="252153"/>
            <a:ext cx="8596668" cy="670560"/>
          </a:xfrm>
        </p:spPr>
        <p:txBody>
          <a:bodyPr/>
          <a:lstStyle/>
          <a:p>
            <a:pPr algn="ctr"/>
            <a:r>
              <a:rPr lang="hr-HR" dirty="0" smtClean="0"/>
              <a:t>HRVATSKI BRANITELJI I STRADALNICI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3" y="922713"/>
            <a:ext cx="8849051" cy="57773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UKUPAN BROJ ŽIVIH HRVATSKIH BRANITELJA  - 424131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NEZAPOSLENI HRVATSKI BRANITELJI BEZ PRIMANJA  - 65894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HRVATSKI BRANITELJ KORISNICI NAKNADE ZA NEZAPOSLENE  - 7681</a:t>
            </a:r>
          </a:p>
          <a:p>
            <a:endParaRPr lang="hr-HR" dirty="0"/>
          </a:p>
          <a:p>
            <a:r>
              <a:rPr lang="hr-HR" dirty="0" smtClean="0"/>
              <a:t>HRVATSKI BRANITELJI KORISNICI NAJNIŽE MIROVINE PREMA ZOHBDR  - 2129 </a:t>
            </a:r>
          </a:p>
          <a:p>
            <a:endParaRPr lang="hr-HR" dirty="0"/>
          </a:p>
          <a:p>
            <a:r>
              <a:rPr lang="hr-HR" dirty="0" smtClean="0"/>
              <a:t>NAJNIŽA MIROVINA HB TEMELJEM HZMO UZ PRIMJENU ZOHBDE – oko 40000</a:t>
            </a:r>
          </a:p>
          <a:p>
            <a:endParaRPr lang="hr-HR" dirty="0"/>
          </a:p>
          <a:p>
            <a:r>
              <a:rPr lang="hr-HR" dirty="0" smtClean="0"/>
              <a:t>HRVATSKI BRANITELJI KORISNICI ZAJAMČENE MINIMALNE NAKNADE (Zakon o socijalnoj skrbi)</a:t>
            </a:r>
          </a:p>
          <a:p>
            <a:pPr marL="1371600" lvl="3" indent="0">
              <a:buNone/>
            </a:pPr>
            <a:r>
              <a:rPr lang="hr-HR" dirty="0" smtClean="0"/>
              <a:t>                                                                                               IZVOR:  MHB, 2022. godina</a:t>
            </a:r>
          </a:p>
          <a:p>
            <a:endParaRPr lang="hr-HR" dirty="0" smtClean="0"/>
          </a:p>
          <a:p>
            <a:r>
              <a:rPr lang="hr-HR" dirty="0" smtClean="0"/>
              <a:t>PROBLEMI STRADALNIKA DR…</a:t>
            </a:r>
          </a:p>
          <a:p>
            <a:pPr marL="3657600" lvl="8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41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accent2">
                    <a:lumMod val="75000"/>
                  </a:schemeClr>
                </a:solidFill>
              </a:rPr>
              <a:t>AKTIVNOSTI</a:t>
            </a: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3822" y="609600"/>
            <a:ext cx="4190592" cy="1153471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290945" y="2319251"/>
            <a:ext cx="88447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- SUDJELOVANJE U RADNIM SKUPINAMA IZRADE NACRTA:</a:t>
            </a:r>
          </a:p>
          <a:p>
            <a:endParaRPr lang="hr-HR" dirty="0"/>
          </a:p>
          <a:p>
            <a:r>
              <a:rPr lang="hr-HR" dirty="0"/>
              <a:t> </a:t>
            </a:r>
            <a:r>
              <a:rPr lang="hr-HR" dirty="0" smtClean="0"/>
              <a:t>       ZAKONA O HRVATSKIM BRANITELJIMA IZ DR I ČLANOVIMA NJIHOVIH OBITELJI   </a:t>
            </a:r>
          </a:p>
          <a:p>
            <a:r>
              <a:rPr lang="hr-HR" dirty="0"/>
              <a:t> </a:t>
            </a:r>
            <a:r>
              <a:rPr lang="hr-HR" dirty="0" smtClean="0"/>
              <a:t>       ZAKONA O OSOBAMA NESTALIM U DOMOVINSKOM RATU </a:t>
            </a:r>
          </a:p>
          <a:p>
            <a:r>
              <a:rPr lang="hr-HR" dirty="0"/>
              <a:t> </a:t>
            </a:r>
            <a:r>
              <a:rPr lang="hr-HR" dirty="0" smtClean="0"/>
              <a:t>       ZAKONA O CIVILNIM STRADALNICIMA DR</a:t>
            </a:r>
          </a:p>
          <a:p>
            <a:endParaRPr lang="hr-HR" dirty="0"/>
          </a:p>
          <a:p>
            <a:endParaRPr lang="hr-HR" dirty="0" smtClean="0"/>
          </a:p>
          <a:p>
            <a:pPr marL="285750" indent="-285750">
              <a:buFontTx/>
              <a:buChar char="-"/>
            </a:pPr>
            <a:r>
              <a:rPr lang="hr-HR" dirty="0" smtClean="0"/>
              <a:t>POMAGANJE HRVATSKIM BRANITELJIM I STRADALNICIMA U OSTVARIVANJU NJIHOVIH STATUSNIH I ZAKONSKIH PRAVA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r>
              <a:rPr lang="hr-HR" dirty="0" smtClean="0"/>
              <a:t>PRUŽANJE PSIHOSOCIJALNE POMOĆI I PODRŠKE HB I STRADALNICIMA DR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194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2519" y="235527"/>
            <a:ext cx="8596668" cy="58466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DJELOVANJE U KRIZNIM SITUACIJAMA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9392" y="2019994"/>
            <a:ext cx="8596668" cy="4453631"/>
          </a:xfrm>
        </p:spPr>
        <p:txBody>
          <a:bodyPr/>
          <a:lstStyle/>
          <a:p>
            <a:r>
              <a:rPr lang="hr-HR" dirty="0" smtClean="0"/>
              <a:t>ORGANIZACIJA HUMANITARNIH AKCIJA       </a:t>
            </a:r>
          </a:p>
          <a:p>
            <a:endParaRPr lang="hr-HR" dirty="0"/>
          </a:p>
          <a:p>
            <a:r>
              <a:rPr lang="hr-HR" dirty="0" smtClean="0"/>
              <a:t>POMOĆ PRILIKOM POPLAVE U POSAVINI </a:t>
            </a:r>
          </a:p>
          <a:p>
            <a:endParaRPr lang="hr-HR" dirty="0"/>
          </a:p>
          <a:p>
            <a:r>
              <a:rPr lang="hr-HR" dirty="0" smtClean="0"/>
              <a:t>BORBA U SUZBIJANJU PANDEMIJE IZAZVANE VIRUSOM SARS-COV 19</a:t>
            </a:r>
          </a:p>
          <a:p>
            <a:endParaRPr lang="hr-HR" dirty="0"/>
          </a:p>
          <a:p>
            <a:r>
              <a:rPr lang="hr-HR" dirty="0" smtClean="0"/>
              <a:t>POMOĆ U POTRESOM POGOĐENIM PODRUČJIMA</a:t>
            </a:r>
          </a:p>
          <a:p>
            <a:endParaRPr lang="hr-HR" dirty="0"/>
          </a:p>
          <a:p>
            <a:r>
              <a:rPr lang="hr-HR" dirty="0" smtClean="0"/>
              <a:t>PODJELA PAKETA POMOĆI HB I STRADALNICIMA NA RUBU SIROMAŠTVA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70" y="820189"/>
            <a:ext cx="2044932" cy="272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086" y="376844"/>
            <a:ext cx="8596668" cy="1320800"/>
          </a:xfrm>
        </p:spPr>
        <p:txBody>
          <a:bodyPr/>
          <a:lstStyle/>
          <a:p>
            <a:pPr algn="ctr"/>
            <a:r>
              <a:rPr lang="hr-HR" dirty="0" smtClean="0"/>
              <a:t>KONTINUIRANA BORBA U SUZBIJANJU SIROMAŠTVA I SOCIJALNE ISKLJUČENOSTI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r-HR" b="1" dirty="0" smtClean="0"/>
              <a:t>HRVATSKI BRANITELJI I STRADALNICI  NA RUBU SIROMAŠTVA</a:t>
            </a:r>
          </a:p>
          <a:p>
            <a:pPr algn="ctr"/>
            <a:endParaRPr lang="hr-HR" dirty="0" smtClean="0"/>
          </a:p>
          <a:p>
            <a:pPr algn="ctr"/>
            <a:endParaRPr lang="hr-HR" dirty="0" smtClean="0"/>
          </a:p>
          <a:p>
            <a:pPr algn="ctr"/>
            <a:endParaRPr lang="hr-HR" dirty="0"/>
          </a:p>
          <a:p>
            <a:pPr algn="ctr"/>
            <a:endParaRPr lang="hr-HR" dirty="0"/>
          </a:p>
          <a:p>
            <a:pPr algn="ctr"/>
            <a:r>
              <a:rPr lang="hr-HR" b="1" dirty="0" smtClean="0"/>
              <a:t>HRVATSKI BRANITELJI I STRADALNICI U BORBI PROTIV SIROMAŠTVA</a:t>
            </a:r>
          </a:p>
          <a:p>
            <a:endParaRPr lang="hr-HR" dirty="0"/>
          </a:p>
        </p:txBody>
      </p:sp>
      <p:sp>
        <p:nvSpPr>
          <p:cNvPr id="4" name="Strelica dolje 3"/>
          <p:cNvSpPr/>
          <p:nvPr/>
        </p:nvSpPr>
        <p:spPr>
          <a:xfrm>
            <a:off x="4663441" y="2668385"/>
            <a:ext cx="465512" cy="1330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5013">
            <a:off x="8242015" y="1938626"/>
            <a:ext cx="2970414" cy="1795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1" y="4720262"/>
            <a:ext cx="2403348" cy="1784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78" y="4712914"/>
            <a:ext cx="2388524" cy="179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70" y="4712914"/>
            <a:ext cx="3048000" cy="17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0567C91-C660-447B-92F1-E22BD3923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904">
            <a:off x="7568136" y="1016612"/>
            <a:ext cx="3743662" cy="4971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60" y="4867102"/>
            <a:ext cx="3148599" cy="186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9" y="655554"/>
            <a:ext cx="5815957" cy="387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67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7603">
            <a:off x="659328" y="754942"/>
            <a:ext cx="2740577" cy="3938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01" y="648392"/>
            <a:ext cx="3102990" cy="233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261">
            <a:off x="4965470" y="3516283"/>
            <a:ext cx="3635433" cy="272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5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</TotalTime>
  <Words>306</Words>
  <Application>Microsoft Office PowerPoint</Application>
  <PresentationFormat>Široki zaslon</PresentationFormat>
  <Paragraphs>63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Faseta</vt:lpstr>
      <vt:lpstr>KONFERENCIJA  „ZAJEDNO ZNANJEM” Centri znanja zajedno u suzbijanju siromaštva i socijalne isključenosti  UDRUGA MOST  SIROMAŠTVO BRANITELJSKE I STRADALNIČKE POPULACIJE</vt:lpstr>
      <vt:lpstr>OPĆENITO O  9. CENTRU ZNANJA </vt:lpstr>
      <vt:lpstr>PODACI O HRVATSKIM BRANITELJIMA I STRADALNICIMA DOMOVINSKOG RATA</vt:lpstr>
      <vt:lpstr>HRVATSKI BRANITELJI I STRADALNICI</vt:lpstr>
      <vt:lpstr>AKTIVNOSTI</vt:lpstr>
      <vt:lpstr>DJELOVANJE U KRIZNIM SITUACIJAMA</vt:lpstr>
      <vt:lpstr>KONTINUIRANA BORBA U SUZBIJANJU SIROMAŠTVA I SOCIJALNE ISKLJUČENOSTI</vt:lpstr>
      <vt:lpstr>PowerPointova prezentacija</vt:lpstr>
      <vt:lpstr>PowerPointova prezentacija</vt:lpstr>
      <vt:lpstr>PowerPointova prezentacija</vt:lpstr>
      <vt:lpstr>PowerPointova prezentacija</vt:lpstr>
      <vt:lpstr> HVALA NA  POZORNOSTI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SIROMAŠTVO BRANITELJSKE I STRADALNIČKE POPULACIJE</dc:title>
  <dc:creator>4. GBR</dc:creator>
  <cp:lastModifiedBy>Udruga Djece</cp:lastModifiedBy>
  <cp:revision>34</cp:revision>
  <dcterms:created xsi:type="dcterms:W3CDTF">2022-05-10T09:46:07Z</dcterms:created>
  <dcterms:modified xsi:type="dcterms:W3CDTF">2022-05-18T08:26:59Z</dcterms:modified>
</cp:coreProperties>
</file>