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  <p:sldMasterId id="2147483653" r:id="rId3"/>
  </p:sldMasterIdLst>
  <p:notesMasterIdLst>
    <p:notesMasterId r:id="rId22"/>
  </p:notesMasterIdLst>
  <p:sldIdLst>
    <p:sldId id="256" r:id="rId4"/>
    <p:sldId id="280" r:id="rId5"/>
    <p:sldId id="261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맑은 고딕" panose="020B0503020000020004" pitchFamily="34" charset="-127"/>
      <p:regular r:id="rId27"/>
      <p:bold r:id="rId28"/>
    </p:embeddedFont>
    <p:embeddedFont>
      <p:font typeface="Century725 Cn BT" panose="0204050607070502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 Unicode MS" panose="020B0604020202020204" charset="-128"/>
      <p:regular r:id="rId3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93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29"/>
    <a:srgbClr val="FF9900"/>
    <a:srgbClr val="F65C63"/>
    <a:srgbClr val="F54951"/>
    <a:srgbClr val="F2141C"/>
    <a:srgbClr val="F21E28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6" autoAdjust="0"/>
    <p:restoredTop sz="94649" autoAdjust="0"/>
  </p:normalViewPr>
  <p:slideViewPr>
    <p:cSldViewPr>
      <p:cViewPr varScale="1">
        <p:scale>
          <a:sx n="136" d="100"/>
          <a:sy n="136" d="100"/>
        </p:scale>
        <p:origin x="120" y="252"/>
      </p:cViewPr>
      <p:guideLst>
        <p:guide orient="horz" pos="1620"/>
        <p:guide pos="2880"/>
        <p:guide orient="horz" pos="19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font" Target="fonts/font1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44AD1-7E96-455A-8C7F-605A7DD0F917}" type="datetimeFigureOut">
              <a:rPr lang="en-US" smtClean="0"/>
              <a:t>6/13/2019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DC514-9E28-441F-BF04-3DE8912E9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6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3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6" y="3003798"/>
            <a:ext cx="4032448" cy="115212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</a:t>
            </a:r>
          </a:p>
          <a:p>
            <a:pPr lvl="0"/>
            <a:r>
              <a:rPr lang="en-US" altLang="ko-KR" dirty="0">
                <a:ea typeface="맑은 고딕" pitchFamily="50" charset="-127"/>
              </a:rPr>
              <a:t>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5388" y="4155926"/>
            <a:ext cx="403244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5378"/>
            <a:ext cx="72008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61442"/>
            <a:ext cx="72008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3770" cy="10372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0056" y="2282477"/>
            <a:ext cx="5002056" cy="254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917849" y="2623270"/>
            <a:ext cx="2398211" cy="17729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327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51520" y="210752"/>
            <a:ext cx="3059832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369809" y="210752"/>
            <a:ext cx="1405595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369809" y="1795096"/>
            <a:ext cx="1405595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251520" y="3379104"/>
            <a:ext cx="1405595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1751068" y="3379104"/>
            <a:ext cx="3024336" cy="151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2570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51520" y="113953"/>
            <a:ext cx="856895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51520" y="690017"/>
            <a:ext cx="856895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4860032" y="1131590"/>
            <a:ext cx="4283968" cy="2880320"/>
          </a:xfrm>
          <a:prstGeom prst="rect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332704" y="0"/>
            <a:ext cx="3338624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283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39552" y="1448650"/>
            <a:ext cx="4680520" cy="32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219624" y="475565"/>
            <a:ext cx="3384000" cy="9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2728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139952" y="555525"/>
            <a:ext cx="1650297" cy="4048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339752" y="555525"/>
            <a:ext cx="1650297" cy="4048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39552" y="555525"/>
            <a:ext cx="1650297" cy="40484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5964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53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547951" y="2787774"/>
            <a:ext cx="3959992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7951" y="1291508"/>
            <a:ext cx="3960000" cy="1404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27657" y="3415796"/>
            <a:ext cx="3960000" cy="1404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627657" y="1291508"/>
            <a:ext cx="3960000" cy="1404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47951" y="3415796"/>
            <a:ext cx="3960000" cy="14042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Insert Your Image</a:t>
            </a:r>
            <a:endParaRPr lang="ko-KR" alt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4627665" y="2806575"/>
            <a:ext cx="3959992" cy="54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5261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3528" y="987574"/>
            <a:ext cx="4176464" cy="22322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44008" y="2571750"/>
            <a:ext cx="4176464" cy="22322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520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5378"/>
            <a:ext cx="72008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0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61442"/>
            <a:ext cx="72008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3770" cy="10372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3528" y="1315361"/>
            <a:ext cx="4176464" cy="1944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44008" y="2899537"/>
            <a:ext cx="4176464" cy="1944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25146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0633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2699792" y="699542"/>
            <a:ext cx="3744416" cy="3744416"/>
            <a:chOff x="2699792" y="699542"/>
            <a:chExt cx="3744416" cy="3744416"/>
          </a:xfrm>
        </p:grpSpPr>
        <p:sp>
          <p:nvSpPr>
            <p:cNvPr id="2" name="Oval 1"/>
            <p:cNvSpPr/>
            <p:nvPr userDrawn="1"/>
          </p:nvSpPr>
          <p:spPr>
            <a:xfrm>
              <a:off x="2699792" y="699542"/>
              <a:ext cx="3744416" cy="3744416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 userDrawn="1"/>
          </p:nvSpPr>
          <p:spPr>
            <a:xfrm>
              <a:off x="2836962" y="836712"/>
              <a:ext cx="3470076" cy="3470076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5847953" y="984628"/>
            <a:ext cx="999728" cy="994953"/>
            <a:chOff x="6127601" y="487152"/>
            <a:chExt cx="999728" cy="994953"/>
          </a:xfrm>
        </p:grpSpPr>
        <p:sp>
          <p:nvSpPr>
            <p:cNvPr id="8" name="Oval 7"/>
            <p:cNvSpPr/>
            <p:nvPr userDrawn="1"/>
          </p:nvSpPr>
          <p:spPr>
            <a:xfrm>
              <a:off x="6127601" y="762025"/>
              <a:ext cx="720080" cy="720080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 userDrawn="1"/>
          </p:nvSpPr>
          <p:spPr>
            <a:xfrm>
              <a:off x="6847681" y="621668"/>
              <a:ext cx="279648" cy="279648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 userDrawn="1"/>
          </p:nvSpPr>
          <p:spPr>
            <a:xfrm>
              <a:off x="6475870" y="487152"/>
              <a:ext cx="139824" cy="13982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 userDrawn="1"/>
        </p:nvSpPr>
        <p:spPr>
          <a:xfrm rot="5400000">
            <a:off x="2286105" y="-398432"/>
            <a:ext cx="1332147" cy="590435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173610"/>
            <a:ext cx="4283968" cy="473576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647186"/>
            <a:ext cx="4283968" cy="2880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4608216" y="1977684"/>
            <a:ext cx="1152128" cy="115212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5378"/>
            <a:ext cx="72008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61442"/>
            <a:ext cx="72008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3770" cy="10372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13953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0017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00647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>
              <a:lumMod val="75000"/>
              <a:lumOff val="25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5220072" y="-6824"/>
            <a:ext cx="3923928" cy="5150323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2217761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2217761 w 4572000"/>
              <a:gd name="connsiteY4" fmla="*/ 0 h 5143500"/>
              <a:gd name="connsiteX0" fmla="*/ 2354239 w 4572000"/>
              <a:gd name="connsiteY0" fmla="*/ 0 h 5157147"/>
              <a:gd name="connsiteX1" fmla="*/ 4572000 w 4572000"/>
              <a:gd name="connsiteY1" fmla="*/ 13647 h 5157147"/>
              <a:gd name="connsiteX2" fmla="*/ 4572000 w 4572000"/>
              <a:gd name="connsiteY2" fmla="*/ 5157147 h 5157147"/>
              <a:gd name="connsiteX3" fmla="*/ 0 w 4572000"/>
              <a:gd name="connsiteY3" fmla="*/ 5157147 h 5157147"/>
              <a:gd name="connsiteX4" fmla="*/ 2354239 w 4572000"/>
              <a:gd name="connsiteY4" fmla="*/ 0 h 5157147"/>
              <a:gd name="connsiteX0" fmla="*/ 2347415 w 4572000"/>
              <a:gd name="connsiteY0" fmla="*/ 0 h 5150323"/>
              <a:gd name="connsiteX1" fmla="*/ 4572000 w 4572000"/>
              <a:gd name="connsiteY1" fmla="*/ 6823 h 5150323"/>
              <a:gd name="connsiteX2" fmla="*/ 4572000 w 4572000"/>
              <a:gd name="connsiteY2" fmla="*/ 5150323 h 5150323"/>
              <a:gd name="connsiteX3" fmla="*/ 0 w 4572000"/>
              <a:gd name="connsiteY3" fmla="*/ 5150323 h 5150323"/>
              <a:gd name="connsiteX4" fmla="*/ 2347415 w 4572000"/>
              <a:gd name="connsiteY4" fmla="*/ 0 h 515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5150323">
                <a:moveTo>
                  <a:pt x="2347415" y="0"/>
                </a:moveTo>
                <a:lnTo>
                  <a:pt x="4572000" y="6823"/>
                </a:lnTo>
                <a:lnTo>
                  <a:pt x="4572000" y="5150323"/>
                </a:lnTo>
                <a:lnTo>
                  <a:pt x="0" y="5150323"/>
                </a:lnTo>
                <a:lnTo>
                  <a:pt x="23474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796136" y="3651870"/>
            <a:ext cx="3347864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796136" y="4397684"/>
            <a:ext cx="33478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8502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5378"/>
            <a:ext cx="72008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61442"/>
            <a:ext cx="72008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3770" cy="10372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38848" y="1874875"/>
            <a:ext cx="1764704" cy="1704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639427" y="1874875"/>
            <a:ext cx="1764704" cy="1704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727659" y="1874875"/>
            <a:ext cx="1764704" cy="1704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815891" y="1874875"/>
            <a:ext cx="1764704" cy="1704987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 </a:t>
            </a:r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539552" y="1347614"/>
            <a:ext cx="1764000" cy="5269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539551" y="1347614"/>
            <a:ext cx="1140485" cy="5269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639427" y="1347614"/>
            <a:ext cx="1764000" cy="526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639426" y="1347614"/>
            <a:ext cx="1140485" cy="5269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727659" y="1347614"/>
            <a:ext cx="1764000" cy="5269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727658" y="1347614"/>
            <a:ext cx="1140485" cy="5269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6815891" y="1347614"/>
            <a:ext cx="1764000" cy="5269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6815890" y="1347614"/>
            <a:ext cx="1140485" cy="5269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327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6097" y="1059582"/>
            <a:ext cx="3816424" cy="358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140112" y="1188189"/>
            <a:ext cx="3511110" cy="232588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85378"/>
            <a:ext cx="720080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61442"/>
            <a:ext cx="720080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93770" cy="10372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1547204"/>
            <a:ext cx="2808312" cy="340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48135" y="1685352"/>
            <a:ext cx="1619609" cy="2501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771800" y="3076575"/>
            <a:ext cx="2808312" cy="158340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5940152" y="3076575"/>
            <a:ext cx="2808312" cy="15834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1784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60" r:id="rId3"/>
    <p:sldLayoutId id="2147483661" r:id="rId4"/>
    <p:sldLayoutId id="2147483671" r:id="rId5"/>
    <p:sldLayoutId id="2147483655" r:id="rId6"/>
    <p:sldLayoutId id="2147483672" r:id="rId7"/>
    <p:sldLayoutId id="2147483675" r:id="rId8"/>
    <p:sldLayoutId id="2147483663" r:id="rId9"/>
    <p:sldLayoutId id="2147483674" r:id="rId10"/>
    <p:sldLayoutId id="2147483665" r:id="rId11"/>
    <p:sldLayoutId id="2147483666" r:id="rId12"/>
    <p:sldLayoutId id="2147483673" r:id="rId13"/>
    <p:sldLayoutId id="2147483669" r:id="rId14"/>
    <p:sldLayoutId id="2147483676" r:id="rId15"/>
    <p:sldLayoutId id="2147483668" r:id="rId16"/>
    <p:sldLayoutId id="2147483656" r:id="rId17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.m4a"/><Relationship Id="rId7" Type="http://schemas.openxmlformats.org/officeDocument/2006/relationships/image" Target="../media/image1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5896" y="195486"/>
            <a:ext cx="5210272" cy="1426031"/>
          </a:xfrm>
          <a:prstGeom prst="rect">
            <a:avLst/>
          </a:prstGeom>
          <a:noFill/>
          <a:effectLst>
            <a:outerShdw blurRad="63500" dist="50800" dir="2880000" algn="l" rotWithShape="0">
              <a:srgbClr val="002060"/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5200"/>
              </a:lnSpc>
              <a:spcBef>
                <a:spcPts val="0"/>
              </a:spcBef>
            </a:pPr>
            <a:r>
              <a:rPr lang="hr-HR" sz="4200" dirty="0">
                <a:solidFill>
                  <a:schemeClr val="bg1"/>
                </a:solidFill>
                <a:latin typeface="Century725 Cn BT" panose="02040506070705020204" pitchFamily="18" charset="0"/>
              </a:rPr>
              <a:t>OSOBNI PODACI - GDPR</a:t>
            </a:r>
          </a:p>
          <a:p>
            <a:pPr algn="ctr">
              <a:lnSpc>
                <a:spcPts val="5200"/>
              </a:lnSpc>
              <a:spcBef>
                <a:spcPts val="0"/>
              </a:spcBef>
            </a:pPr>
            <a:r>
              <a:rPr lang="hr-HR" sz="4200" dirty="0">
                <a:solidFill>
                  <a:schemeClr val="bg1"/>
                </a:solidFill>
                <a:latin typeface="Century725 Cn BT" panose="02040506070705020204" pitchFamily="18" charset="0"/>
              </a:rPr>
              <a:t>PRAKTIČNA PRIMJENA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741" y="2355726"/>
            <a:ext cx="2614739" cy="257187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98" y="4227934"/>
            <a:ext cx="2580189" cy="67084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7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07" y="2343843"/>
            <a:ext cx="2505377" cy="250075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  <p:transition spd="slow" advTm="278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1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95736" y="195486"/>
            <a:ext cx="6948264" cy="701030"/>
          </a:xfrm>
          <a:custGeom>
            <a:avLst/>
            <a:gdLst/>
            <a:ahLst/>
            <a:cxnLst/>
            <a:rect l="l" t="t" r="r" b="b"/>
            <a:pathLst>
              <a:path w="6291808" h="701030">
                <a:moveTo>
                  <a:pt x="350515" y="0"/>
                </a:moveTo>
                <a:lnTo>
                  <a:pt x="6291808" y="0"/>
                </a:lnTo>
                <a:lnTo>
                  <a:pt x="6291808" y="701030"/>
                </a:lnTo>
                <a:lnTo>
                  <a:pt x="350515" y="701030"/>
                </a:lnTo>
                <a:cubicBezTo>
                  <a:pt x="156931" y="701030"/>
                  <a:pt x="0" y="544099"/>
                  <a:pt x="0" y="350515"/>
                </a:cubicBezTo>
                <a:cubicBezTo>
                  <a:pt x="0" y="156931"/>
                  <a:pt x="156931" y="0"/>
                  <a:pt x="350515" y="0"/>
                </a:cubicBezTo>
                <a:close/>
              </a:path>
            </a:pathLst>
          </a:custGeom>
          <a:solidFill>
            <a:srgbClr val="0020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hr-HR" sz="4200" dirty="0">
                <a:latin typeface="Century725 Cn BT" panose="02040506070705020204" pitchFamily="18" charset="0"/>
              </a:rPr>
              <a:t>Načela obrade osobnih podataka</a:t>
            </a:r>
            <a:endParaRPr lang="en-US" sz="4200" dirty="0">
              <a:latin typeface="Century725 Cn BT" panose="02040506070705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065497"/>
            <a:ext cx="9144000" cy="4098541"/>
          </a:xfrm>
          <a:prstGeom prst="rect">
            <a:avLst/>
          </a:prstGeom>
          <a:solidFill>
            <a:srgbClr val="0020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ectangle 4"/>
          <p:cNvSpPr/>
          <p:nvPr/>
        </p:nvSpPr>
        <p:spPr>
          <a:xfrm>
            <a:off x="179512" y="1116967"/>
            <a:ext cx="8856984" cy="397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Zakonitost, poštenost i transparentnost obrade</a:t>
            </a:r>
            <a:endParaRPr lang="en-US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Prikupljanje i obrada u posebne, izričite i zakonite svrhe</a:t>
            </a:r>
            <a:endParaRPr lang="en-US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Primjerenost, relevantnost i ograničenost na ono što je nužno za</a:t>
            </a:r>
            <a:b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ostvarivanje svrhe</a:t>
            </a:r>
            <a:endParaRPr lang="en-US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Točnost i ažurnost</a:t>
            </a:r>
            <a:endParaRPr lang="en-US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Čuvanje u obliku koji dopušta identifikaciju ispitanika samo onoliko</a:t>
            </a:r>
            <a:b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dugo koliko je nužno za postizanje svrhe</a:t>
            </a:r>
            <a:endParaRPr lang="en-US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9600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Osiguranje cjelovitosti i povjerljivosti primjenom odgovarajućih </a:t>
            </a:r>
            <a:b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tehničkih i organizacijskih mjera</a:t>
            </a: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Odgovornost voditelja obrade za usklađenost s načelima obrade; </a:t>
            </a:r>
            <a:b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obveza dokazivanja usklađenosti</a:t>
            </a:r>
            <a:endParaRPr lang="en-US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53572"/>
      </p:ext>
    </p:extLst>
  </p:cSld>
  <p:clrMapOvr>
    <a:masterClrMapping/>
  </p:clrMapOvr>
  <p:transition spd="slow" advTm="341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1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1" y="267494"/>
            <a:ext cx="8640960" cy="335729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72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lnSpc>
                <a:spcPct val="130000"/>
              </a:lnSpc>
              <a:buClr>
                <a:srgbClr val="FF8029"/>
              </a:buClr>
              <a:buFont typeface="Wingdings" panose="05000000000000000000" pitchFamily="2" charset="2"/>
              <a:buChar char="Ø"/>
            </a:pPr>
            <a:r>
              <a:rPr lang="vi-VN" sz="2000" dirty="0"/>
              <a:t>Obrada je nužna radi poštovanja pravnih obveza voditelja,</a:t>
            </a:r>
          </a:p>
          <a:p>
            <a:pPr marL="342900" indent="-342900">
              <a:lnSpc>
                <a:spcPct val="130000"/>
              </a:lnSpc>
              <a:buClr>
                <a:srgbClr val="FF8029"/>
              </a:buClr>
              <a:buFont typeface="Wingdings" panose="05000000000000000000" pitchFamily="2" charset="2"/>
              <a:buChar char="Ø"/>
            </a:pPr>
            <a:r>
              <a:rPr lang="vi-VN" sz="2000" dirty="0"/>
              <a:t>Obrada je nužna za izvršenje ugovora ili radnji na zahtjev ispitanika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hr-HR" sz="2000" dirty="0"/>
              <a:t>p</a:t>
            </a:r>
            <a:r>
              <a:rPr lang="vi-VN" sz="2000" dirty="0"/>
              <a:t>rije</a:t>
            </a:r>
            <a:r>
              <a:rPr lang="hr-HR" sz="2000" dirty="0"/>
              <a:t> </a:t>
            </a:r>
            <a:r>
              <a:rPr lang="vi-VN" sz="2000" dirty="0"/>
              <a:t>sklapanja ugovora</a:t>
            </a:r>
          </a:p>
          <a:p>
            <a:pPr marL="342900" indent="-342900">
              <a:lnSpc>
                <a:spcPct val="130000"/>
              </a:lnSpc>
              <a:buClr>
                <a:srgbClr val="FF8029"/>
              </a:buClr>
              <a:buFont typeface="Wingdings" panose="05000000000000000000" pitchFamily="2" charset="2"/>
              <a:buChar char="Ø"/>
            </a:pPr>
            <a:r>
              <a:rPr lang="vi-VN" sz="2000" spc="-80" dirty="0"/>
              <a:t>Obrada je nužna za potrebe legitimnih interesa voditelja obrade ili treće</a:t>
            </a:r>
            <a:r>
              <a:rPr lang="hr-HR" sz="2000" spc="-80" dirty="0"/>
              <a:t> </a:t>
            </a:r>
            <a:r>
              <a:rPr lang="vi-VN" sz="2000" spc="-80" dirty="0"/>
              <a:t>strane</a:t>
            </a:r>
          </a:p>
          <a:p>
            <a:pPr marL="342900" indent="-342900">
              <a:lnSpc>
                <a:spcPct val="130000"/>
              </a:lnSpc>
              <a:buClr>
                <a:srgbClr val="FF8029"/>
              </a:buClr>
              <a:buFont typeface="Wingdings" panose="05000000000000000000" pitchFamily="2" charset="2"/>
              <a:buChar char="Ø"/>
            </a:pPr>
            <a:r>
              <a:rPr lang="vi-VN" sz="2000" dirty="0"/>
              <a:t>Privola ispitanika</a:t>
            </a:r>
          </a:p>
          <a:p>
            <a:pPr marL="342900" indent="-342900">
              <a:lnSpc>
                <a:spcPct val="130000"/>
              </a:lnSpc>
              <a:buClr>
                <a:srgbClr val="FF8029"/>
              </a:buClr>
              <a:buFont typeface="Wingdings" panose="05000000000000000000" pitchFamily="2" charset="2"/>
              <a:buChar char="Ø"/>
            </a:pPr>
            <a:r>
              <a:rPr lang="vi-VN" sz="2000" spc="-70" dirty="0"/>
              <a:t>Obrada je nužna radi zaštite ključnih interesa ispitanika ili druge fizičke osobe</a:t>
            </a:r>
          </a:p>
          <a:p>
            <a:pPr marL="342900" indent="-342900">
              <a:lnSpc>
                <a:spcPct val="130000"/>
              </a:lnSpc>
              <a:buClr>
                <a:srgbClr val="FF8029"/>
              </a:buClr>
              <a:buFont typeface="Wingdings" panose="05000000000000000000" pitchFamily="2" charset="2"/>
              <a:buChar char="Ø"/>
            </a:pPr>
            <a:r>
              <a:rPr lang="vi-VN" sz="2000" dirty="0"/>
              <a:t>Obrada je nužna za izvršavanje zadaća od javnog interesa, ili pri</a:t>
            </a:r>
            <a:r>
              <a:rPr lang="hr-HR" sz="2000" dirty="0"/>
              <a:t/>
            </a:r>
            <a:br>
              <a:rPr lang="hr-HR" sz="2000" dirty="0"/>
            </a:br>
            <a:r>
              <a:rPr lang="vi-VN" sz="2000" dirty="0"/>
              <a:t>izvršavanju službene ovlasti voditelja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3983679"/>
            <a:ext cx="7056784" cy="899992"/>
          </a:xfrm>
          <a:prstGeom prst="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4200" dirty="0">
                <a:solidFill>
                  <a:schemeClr val="bg1"/>
                </a:solidFill>
                <a:latin typeface="Century725 Cn BT" panose="02040506070705020204" pitchFamily="18" charset="0"/>
                <a:cs typeface="Arial" pitchFamily="34" charset="0"/>
              </a:rPr>
              <a:t>Pravni temelj za obradu podataka</a:t>
            </a:r>
            <a:endParaRPr lang="en-US" altLang="ko-KR" sz="4200" dirty="0">
              <a:solidFill>
                <a:schemeClr val="bg1"/>
              </a:solidFill>
              <a:latin typeface="Century725 Cn BT" panose="02040506070705020204" pitchFamily="18" charset="0"/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6876256" y="3624783"/>
            <a:ext cx="431600" cy="358895"/>
          </a:xfrm>
          <a:prstGeom prst="triangle">
            <a:avLst/>
          </a:prstGeom>
          <a:solidFill>
            <a:srgbClr val="FF8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7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67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1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/>
        </p:nvSpPr>
        <p:spPr>
          <a:xfrm>
            <a:off x="3995936" y="195486"/>
            <a:ext cx="5148064" cy="701030"/>
          </a:xfrm>
          <a:custGeom>
            <a:avLst/>
            <a:gdLst/>
            <a:ahLst/>
            <a:cxnLst/>
            <a:rect l="l" t="t" r="r" b="b"/>
            <a:pathLst>
              <a:path w="6291808" h="701030">
                <a:moveTo>
                  <a:pt x="350515" y="0"/>
                </a:moveTo>
                <a:lnTo>
                  <a:pt x="6291808" y="0"/>
                </a:lnTo>
                <a:lnTo>
                  <a:pt x="6291808" y="701030"/>
                </a:lnTo>
                <a:lnTo>
                  <a:pt x="350515" y="701030"/>
                </a:lnTo>
                <a:cubicBezTo>
                  <a:pt x="156931" y="701030"/>
                  <a:pt x="0" y="544099"/>
                  <a:pt x="0" y="350515"/>
                </a:cubicBezTo>
                <a:cubicBezTo>
                  <a:pt x="0" y="156931"/>
                  <a:pt x="156931" y="0"/>
                  <a:pt x="350515" y="0"/>
                </a:cubicBezTo>
                <a:close/>
              </a:path>
            </a:pathLst>
          </a:custGeom>
          <a:solidFill>
            <a:srgbClr val="0020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" rtlCol="0" anchor="ctr"/>
          <a:lstStyle/>
          <a:p>
            <a:pPr algn="ctr"/>
            <a:r>
              <a:rPr lang="hr-HR" sz="4200" dirty="0">
                <a:solidFill>
                  <a:srgbClr val="FF9900"/>
                </a:solidFill>
                <a:latin typeface="Century725 Cn BT" panose="02040506070705020204" pitchFamily="18" charset="0"/>
              </a:rPr>
              <a:t>PRIVOLA</a:t>
            </a:r>
            <a:endParaRPr lang="en-US" sz="4200" dirty="0">
              <a:solidFill>
                <a:srgbClr val="FF9900"/>
              </a:solidFill>
              <a:latin typeface="Century725 Cn BT" panose="02040506070705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65497"/>
            <a:ext cx="9144000" cy="4098541"/>
          </a:xfrm>
          <a:prstGeom prst="rect">
            <a:avLst/>
          </a:prstGeom>
          <a:solidFill>
            <a:srgbClr val="0020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179512" y="1203593"/>
            <a:ext cx="885698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B050"/>
              </a:buClr>
              <a:buSzPct val="130000"/>
              <a:buFont typeface="Wingdings" panose="05000000000000000000" pitchFamily="2" charset="2"/>
              <a:buChar char=""/>
            </a:pPr>
            <a:r>
              <a:rPr lang="hr-HR" sz="2200" dirty="0">
                <a:solidFill>
                  <a:schemeClr val="bg1"/>
                </a:solidFill>
              </a:rPr>
              <a:t>daje se izjavom ili jasnom nedvosmislenom radnjom – nije</a:t>
            </a:r>
            <a:br>
              <a:rPr lang="hr-HR" sz="2200" dirty="0">
                <a:solidFill>
                  <a:schemeClr val="bg1"/>
                </a:solidFill>
              </a:rPr>
            </a:br>
            <a:r>
              <a:rPr lang="hr-HR" sz="2200" dirty="0">
                <a:solidFill>
                  <a:schemeClr val="bg1"/>
                </a:solidFill>
              </a:rPr>
              <a:t>propisana forma</a:t>
            </a:r>
          </a:p>
          <a:p>
            <a:pPr marL="342900" indent="-342900" fontAlgn="t">
              <a:buClr>
                <a:srgbClr val="00B050"/>
              </a:buClr>
              <a:buSzPct val="130000"/>
              <a:buFont typeface="Wingdings" panose="05000000000000000000" pitchFamily="2" charset="2"/>
              <a:buChar char=""/>
            </a:pPr>
            <a:r>
              <a:rPr lang="hr-HR" sz="2200" dirty="0">
                <a:solidFill>
                  <a:schemeClr val="bg1"/>
                </a:solidFill>
              </a:rPr>
              <a:t>dobrovoljna, posebna, informirana, nedvosmislena</a:t>
            </a:r>
          </a:p>
          <a:p>
            <a:pPr marL="342900" indent="-342900" fontAlgn="t">
              <a:buClr>
                <a:srgbClr val="00B050"/>
              </a:buClr>
              <a:buSzPct val="130000"/>
              <a:buFont typeface="Wingdings" panose="05000000000000000000" pitchFamily="2" charset="2"/>
              <a:buChar char=""/>
            </a:pPr>
            <a:r>
              <a:rPr lang="hr-HR" sz="2200" dirty="0">
                <a:solidFill>
                  <a:schemeClr val="bg1"/>
                </a:solidFill>
              </a:rPr>
              <a:t>kada se procjenjuje je li privola bila dobrovoljna, u najvećoj</a:t>
            </a:r>
            <a:br>
              <a:rPr lang="hr-HR" sz="2200" dirty="0">
                <a:solidFill>
                  <a:schemeClr val="bg1"/>
                </a:solidFill>
              </a:rPr>
            </a:br>
            <a:r>
              <a:rPr lang="hr-HR" sz="2200" dirty="0">
                <a:solidFill>
                  <a:schemeClr val="bg1"/>
                </a:solidFill>
              </a:rPr>
              <a:t>mogućoj mjeri uzima se u obzir je li, među ostalim, izvršenje</a:t>
            </a:r>
            <a:br>
              <a:rPr lang="hr-HR" sz="2200" dirty="0">
                <a:solidFill>
                  <a:schemeClr val="bg1"/>
                </a:solidFill>
              </a:rPr>
            </a:br>
            <a:r>
              <a:rPr lang="hr-HR" sz="2200" dirty="0">
                <a:solidFill>
                  <a:schemeClr val="bg1"/>
                </a:solidFill>
              </a:rPr>
              <a:t>ugovora, uključujući pružanje usluge, uvjetovano privolom za</a:t>
            </a:r>
            <a:br>
              <a:rPr lang="hr-HR" sz="2200" dirty="0">
                <a:solidFill>
                  <a:schemeClr val="bg1"/>
                </a:solidFill>
              </a:rPr>
            </a:br>
            <a:r>
              <a:rPr lang="hr-HR" sz="2200" dirty="0">
                <a:solidFill>
                  <a:schemeClr val="bg1"/>
                </a:solidFill>
              </a:rPr>
              <a:t>obradu osobnih podataka koja nije nužna za izvršenje tog ugovora</a:t>
            </a:r>
          </a:p>
          <a:p>
            <a:pPr marL="342900" indent="-342900">
              <a:buClr>
                <a:srgbClr val="00B050"/>
              </a:buClr>
              <a:buSzPct val="130000"/>
              <a:buFont typeface="Wingdings" panose="05000000000000000000" pitchFamily="2" charset="2"/>
              <a:buChar char=""/>
            </a:pPr>
            <a:r>
              <a:rPr lang="hr-HR" sz="2200" dirty="0">
                <a:solidFill>
                  <a:schemeClr val="bg1"/>
                </a:solidFill>
              </a:rPr>
              <a:t>ispitanik ima pravo povući privolu; povlačenje mora biti jednako</a:t>
            </a:r>
            <a:br>
              <a:rPr lang="hr-HR" sz="2200" dirty="0">
                <a:solidFill>
                  <a:schemeClr val="bg1"/>
                </a:solidFill>
              </a:rPr>
            </a:br>
            <a:r>
              <a:rPr lang="hr-HR" sz="2200" dirty="0">
                <a:solidFill>
                  <a:schemeClr val="bg1"/>
                </a:solidFill>
              </a:rPr>
              <a:t>jednostavno kao i davanje</a:t>
            </a:r>
          </a:p>
          <a:p>
            <a:pPr marL="342900" indent="-342900">
              <a:buClr>
                <a:srgbClr val="00B050"/>
              </a:buClr>
              <a:buSzPct val="130000"/>
              <a:buFont typeface="Wingdings" panose="05000000000000000000" pitchFamily="2" charset="2"/>
              <a:buChar char=""/>
            </a:pPr>
            <a:r>
              <a:rPr lang="hr-HR" sz="2200" dirty="0">
                <a:solidFill>
                  <a:schemeClr val="bg1"/>
                </a:solidFill>
              </a:rPr>
              <a:t>kada privola ima različite svrhe privole bi trebalo dati za sve njih</a:t>
            </a:r>
          </a:p>
          <a:p>
            <a:pPr marL="342900" indent="-342900">
              <a:buClr>
                <a:srgbClr val="00B050"/>
              </a:buClr>
              <a:buSzPct val="130000"/>
              <a:buFont typeface="Wingdings" panose="05000000000000000000" pitchFamily="2" charset="2"/>
              <a:buChar char=""/>
            </a:pPr>
            <a:r>
              <a:rPr lang="hr-HR" sz="2200" dirty="0">
                <a:solidFill>
                  <a:schemeClr val="bg1"/>
                </a:solidFill>
              </a:rPr>
              <a:t>unaprijed označena kvačica nije dopuštena</a:t>
            </a:r>
          </a:p>
        </p:txBody>
      </p:sp>
    </p:spTree>
    <p:extLst>
      <p:ext uri="{BB962C8B-B14F-4D97-AF65-F5344CB8AC3E}">
        <p14:creationId xmlns:p14="http://schemas.microsoft.com/office/powerpoint/2010/main" val="359871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/>
          <p:cNvSpPr/>
          <p:nvPr/>
        </p:nvSpPr>
        <p:spPr>
          <a:xfrm>
            <a:off x="3707904" y="195486"/>
            <a:ext cx="5436096" cy="701030"/>
          </a:xfrm>
          <a:custGeom>
            <a:avLst/>
            <a:gdLst/>
            <a:ahLst/>
            <a:cxnLst/>
            <a:rect l="l" t="t" r="r" b="b"/>
            <a:pathLst>
              <a:path w="6291808" h="701030">
                <a:moveTo>
                  <a:pt x="350515" y="0"/>
                </a:moveTo>
                <a:lnTo>
                  <a:pt x="6291808" y="0"/>
                </a:lnTo>
                <a:lnTo>
                  <a:pt x="6291808" y="701030"/>
                </a:lnTo>
                <a:lnTo>
                  <a:pt x="350515" y="701030"/>
                </a:lnTo>
                <a:cubicBezTo>
                  <a:pt x="156931" y="701030"/>
                  <a:pt x="0" y="544099"/>
                  <a:pt x="0" y="350515"/>
                </a:cubicBezTo>
                <a:cubicBezTo>
                  <a:pt x="0" y="156931"/>
                  <a:pt x="156931" y="0"/>
                  <a:pt x="350515" y="0"/>
                </a:cubicBezTo>
                <a:close/>
              </a:path>
            </a:pathLst>
          </a:custGeom>
          <a:solidFill>
            <a:srgbClr val="0020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hr-HR" sz="4200" dirty="0">
                <a:latin typeface="Century725 Cn BT" panose="02040506070705020204" pitchFamily="18" charset="0"/>
              </a:rPr>
              <a:t>Prava ispitanika</a:t>
            </a:r>
            <a:endParaRPr lang="en-US" sz="4200" dirty="0">
              <a:latin typeface="Century725 Cn BT" panose="02040506070705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059582"/>
            <a:ext cx="9144000" cy="4098541"/>
          </a:xfrm>
          <a:prstGeom prst="rect">
            <a:avLst/>
          </a:prstGeom>
          <a:solidFill>
            <a:srgbClr val="0020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179512" y="1151719"/>
            <a:ext cx="8856984" cy="3868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Transparentnost i modaliteti komunikacije</a:t>
            </a: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 na pristup podacima</a:t>
            </a: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 na ispravak podataka</a:t>
            </a: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 na brisanje podataka</a:t>
            </a: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 na ograničenje obrade</a:t>
            </a: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 na prenosivost podataka</a:t>
            </a: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 na prigovor</a:t>
            </a:r>
          </a:p>
          <a:p>
            <a:pPr marL="396000" lvl="0" indent="-396000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hr-H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Pravo na zabranu automatskog donošenja pojedinačnih</a:t>
            </a:r>
            <a:br>
              <a:rPr lang="hr-H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2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odluka, uključujući profiliranje</a:t>
            </a:r>
          </a:p>
        </p:txBody>
      </p:sp>
    </p:spTree>
    <p:extLst>
      <p:ext uri="{BB962C8B-B14F-4D97-AF65-F5344CB8AC3E}">
        <p14:creationId xmlns:p14="http://schemas.microsoft.com/office/powerpoint/2010/main" val="190194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8449" y="1418477"/>
            <a:ext cx="7994031" cy="345752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396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2200" dirty="0"/>
              <a:t>voditelj obrade/izvršitelj obrade</a:t>
            </a:r>
          </a:p>
          <a:p>
            <a:pPr marL="342900" indent="-34290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2200" dirty="0"/>
              <a:t>sadržaj evidencije propisan</a:t>
            </a:r>
          </a:p>
          <a:p>
            <a:pPr marL="342900" indent="-34290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2200" dirty="0"/>
              <a:t>pisani oblik</a:t>
            </a:r>
          </a:p>
          <a:p>
            <a:pPr marL="342900" indent="-34290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2200" dirty="0"/>
              <a:t>na zahtjev daju uvid nadzornom tijelu</a:t>
            </a:r>
          </a:p>
          <a:p>
            <a:pPr marL="342900" indent="-34290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rgbClr val="FF9900"/>
                </a:solidFill>
              </a:rPr>
              <a:t>isključeni: </a:t>
            </a:r>
            <a:r>
              <a:rPr lang="hr-HR" sz="2200" dirty="0"/>
              <a:t>Poduzeće ili organizacija sa manje od 250</a:t>
            </a:r>
            <a:br>
              <a:rPr lang="hr-HR" sz="2200" dirty="0"/>
            </a:br>
            <a:r>
              <a:rPr lang="hr-HR" sz="2200" dirty="0"/>
              <a:t>zaposlenih osoba, osim ako će obrada vjerojatno</a:t>
            </a:r>
            <a:br>
              <a:rPr lang="hr-HR" sz="2200" dirty="0"/>
            </a:br>
            <a:r>
              <a:rPr lang="hr-HR" sz="2200" dirty="0"/>
              <a:t>prouzročiti visoki rizik za prava i slobode ispitanika, ako obrada nije povremena, obrada posebnih kategorija</a:t>
            </a:r>
            <a:br>
              <a:rPr lang="hr-HR" sz="2200" dirty="0"/>
            </a:br>
            <a:r>
              <a:rPr lang="hr-HR" sz="2200" dirty="0"/>
              <a:t>podataka, osobni podaci o kaznenim osudama i</a:t>
            </a:r>
            <a:br>
              <a:rPr lang="hr-HR" sz="2200" dirty="0"/>
            </a:br>
            <a:r>
              <a:rPr lang="hr-HR" sz="2200" dirty="0"/>
              <a:t>kažnjivim djelima</a:t>
            </a:r>
          </a:p>
          <a:p>
            <a:endParaRPr lang="hr-HR" sz="2200" dirty="0"/>
          </a:p>
        </p:txBody>
      </p:sp>
      <p:sp>
        <p:nvSpPr>
          <p:cNvPr id="5" name="Rectangle 4"/>
          <p:cNvSpPr/>
          <p:nvPr/>
        </p:nvSpPr>
        <p:spPr>
          <a:xfrm>
            <a:off x="323528" y="267494"/>
            <a:ext cx="6840760" cy="792088"/>
          </a:xfrm>
          <a:prstGeom prst="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sz="4200" dirty="0" err="1">
                <a:solidFill>
                  <a:srgbClr val="FF9900"/>
                </a:solidFill>
                <a:latin typeface="Century725 Cn BT" panose="02040506070705020204" pitchFamily="18" charset="0"/>
                <a:cs typeface="Arial" pitchFamily="34" charset="0"/>
              </a:rPr>
              <a:t>Evidencija</a:t>
            </a:r>
            <a:r>
              <a:rPr lang="en-US" sz="4200" dirty="0">
                <a:solidFill>
                  <a:srgbClr val="FF9900"/>
                </a:solidFill>
                <a:latin typeface="Century725 Cn BT" panose="02040506070705020204" pitchFamily="18" charset="0"/>
                <a:cs typeface="Arial" pitchFamily="34" charset="0"/>
              </a:rPr>
              <a:t> </a:t>
            </a:r>
            <a:r>
              <a:rPr lang="en-US" sz="4200" dirty="0" err="1">
                <a:solidFill>
                  <a:srgbClr val="FF9900"/>
                </a:solidFill>
                <a:latin typeface="Century725 Cn BT" panose="02040506070705020204" pitchFamily="18" charset="0"/>
                <a:cs typeface="Arial" pitchFamily="34" charset="0"/>
              </a:rPr>
              <a:t>aktivnosti</a:t>
            </a:r>
            <a:r>
              <a:rPr lang="en-US" sz="4200" dirty="0">
                <a:solidFill>
                  <a:srgbClr val="FF9900"/>
                </a:solidFill>
                <a:latin typeface="Century725 Cn BT" panose="02040506070705020204" pitchFamily="18" charset="0"/>
                <a:cs typeface="Arial" pitchFamily="34" charset="0"/>
              </a:rPr>
              <a:t> </a:t>
            </a:r>
            <a:r>
              <a:rPr lang="en-US" sz="4200" dirty="0" err="1">
                <a:solidFill>
                  <a:srgbClr val="FF9900"/>
                </a:solidFill>
                <a:latin typeface="Century725 Cn BT" panose="02040506070705020204" pitchFamily="18" charset="0"/>
                <a:cs typeface="Arial" pitchFamily="34" charset="0"/>
              </a:rPr>
              <a:t>obrade</a:t>
            </a:r>
            <a:endParaRPr lang="en-US" altLang="ko-KR" sz="4200" dirty="0">
              <a:solidFill>
                <a:srgbClr val="FF9900"/>
              </a:solidFill>
              <a:latin typeface="Century725 Cn BT" panose="02040506070705020204" pitchFamily="18" charset="0"/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6732688" y="1059582"/>
            <a:ext cx="431600" cy="358895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071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/>
          <p:cNvSpPr/>
          <p:nvPr/>
        </p:nvSpPr>
        <p:spPr>
          <a:xfrm>
            <a:off x="2627784" y="142528"/>
            <a:ext cx="6516216" cy="701030"/>
          </a:xfrm>
          <a:custGeom>
            <a:avLst/>
            <a:gdLst/>
            <a:ahLst/>
            <a:cxnLst/>
            <a:rect l="l" t="t" r="r" b="b"/>
            <a:pathLst>
              <a:path w="6291808" h="701030">
                <a:moveTo>
                  <a:pt x="350515" y="0"/>
                </a:moveTo>
                <a:lnTo>
                  <a:pt x="6291808" y="0"/>
                </a:lnTo>
                <a:lnTo>
                  <a:pt x="6291808" y="701030"/>
                </a:lnTo>
                <a:lnTo>
                  <a:pt x="350515" y="701030"/>
                </a:lnTo>
                <a:cubicBezTo>
                  <a:pt x="156931" y="701030"/>
                  <a:pt x="0" y="544099"/>
                  <a:pt x="0" y="350515"/>
                </a:cubicBezTo>
                <a:cubicBezTo>
                  <a:pt x="0" y="156931"/>
                  <a:pt x="156931" y="0"/>
                  <a:pt x="350515" y="0"/>
                </a:cubicBezTo>
                <a:close/>
              </a:path>
            </a:pathLst>
          </a:custGeom>
          <a:solidFill>
            <a:srgbClr val="0020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hr-HR" sz="4200" dirty="0">
                <a:solidFill>
                  <a:srgbClr val="F65C6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725 Cn BT" panose="02040506070705020204" pitchFamily="18" charset="0"/>
              </a:rPr>
              <a:t>Povreda osobnih podataka</a:t>
            </a:r>
            <a:endParaRPr lang="en-US" sz="4200" dirty="0">
              <a:solidFill>
                <a:srgbClr val="F65C6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725 Cn BT" panose="0204050607070502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95536" y="1941964"/>
            <a:ext cx="646739" cy="646739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95535" y="2033333"/>
            <a:ext cx="64674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261241" y="1923678"/>
            <a:ext cx="6984776" cy="646739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Ins="108000" rtlCol="0" anchor="ctr"/>
          <a:lstStyle/>
          <a:p>
            <a:r>
              <a:rPr lang="hr-HR" sz="3000" dirty="0"/>
              <a:t>UNIŠTENJE</a:t>
            </a:r>
          </a:p>
        </p:txBody>
      </p:sp>
      <p:sp>
        <p:nvSpPr>
          <p:cNvPr id="21" name="Oval 20"/>
          <p:cNvSpPr/>
          <p:nvPr/>
        </p:nvSpPr>
        <p:spPr>
          <a:xfrm>
            <a:off x="395537" y="2714098"/>
            <a:ext cx="646739" cy="646739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95536" y="2805467"/>
            <a:ext cx="64674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260330" y="2715768"/>
            <a:ext cx="6984776" cy="646737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Ins="108000" rtlCol="0" anchor="ctr"/>
          <a:lstStyle/>
          <a:p>
            <a:r>
              <a:rPr lang="hr-HR" sz="3000" dirty="0"/>
              <a:t>GUBITAK</a:t>
            </a:r>
          </a:p>
        </p:txBody>
      </p:sp>
      <p:sp>
        <p:nvSpPr>
          <p:cNvPr id="24" name="Oval 23"/>
          <p:cNvSpPr/>
          <p:nvPr/>
        </p:nvSpPr>
        <p:spPr>
          <a:xfrm>
            <a:off x="397147" y="3507414"/>
            <a:ext cx="646739" cy="646739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7146" y="3598783"/>
            <a:ext cx="64674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61241" y="3506928"/>
            <a:ext cx="6984776" cy="647225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Ins="108000" rtlCol="0" anchor="ctr"/>
          <a:lstStyle/>
          <a:p>
            <a:r>
              <a:rPr lang="hr-HR" sz="3000" dirty="0"/>
              <a:t>IZMJENE</a:t>
            </a:r>
          </a:p>
        </p:txBody>
      </p:sp>
      <p:sp>
        <p:nvSpPr>
          <p:cNvPr id="27" name="Oval 26"/>
          <p:cNvSpPr/>
          <p:nvPr/>
        </p:nvSpPr>
        <p:spPr>
          <a:xfrm>
            <a:off x="396235" y="4331896"/>
            <a:ext cx="646739" cy="646739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96234" y="4423265"/>
            <a:ext cx="64674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60330" y="4290023"/>
            <a:ext cx="6984776" cy="729999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9200" rIns="108000" rtlCol="0" anchor="ctr"/>
          <a:lstStyle/>
          <a:p>
            <a:pPr>
              <a:lnSpc>
                <a:spcPct val="90000"/>
              </a:lnSpc>
            </a:pPr>
            <a:r>
              <a:rPr lang="hr-HR" sz="2500" dirty="0"/>
              <a:t>NEOVLAŠTENO OTKRIVANJE ILI PRISTUP</a:t>
            </a:r>
            <a:br>
              <a:rPr lang="hr-HR" sz="2500" dirty="0"/>
            </a:br>
            <a:r>
              <a:rPr lang="hr-HR" sz="2500" dirty="0"/>
              <a:t>OSOBNIM PODACIMA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539552" y="987574"/>
            <a:ext cx="4752528" cy="648072"/>
          </a:xfrm>
          <a:prstGeom prst="wedgeRoundRectCallout">
            <a:avLst>
              <a:gd name="adj1" fmla="val -34330"/>
              <a:gd name="adj2" fmla="val 79084"/>
              <a:gd name="adj3" fmla="val 16667"/>
            </a:avLst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tlCol="0" anchor="ctr"/>
          <a:lstStyle/>
          <a:p>
            <a:r>
              <a:rPr lang="hr-HR" sz="3400" dirty="0">
                <a:solidFill>
                  <a:schemeClr val="bg1"/>
                </a:solidFill>
                <a:latin typeface="Century725 Cn BT" panose="02040506070705020204" pitchFamily="18" charset="0"/>
              </a:rPr>
              <a:t>Slučajno ili nezakonito:</a:t>
            </a:r>
            <a:endParaRPr lang="en-US" sz="3400" dirty="0">
              <a:solidFill>
                <a:schemeClr val="bg1"/>
              </a:solidFill>
              <a:latin typeface="Century725 Cn BT" panose="020405060707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5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5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5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35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5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5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 animBg="1"/>
      <p:bldP spid="21" grpId="0" animBg="1"/>
      <p:bldP spid="22" grpId="0"/>
      <p:bldP spid="23" grpId="0" animBg="1"/>
      <p:bldP spid="24" grpId="0" animBg="1"/>
      <p:bldP spid="25" grpId="0"/>
      <p:bldP spid="26" grpId="0" animBg="1"/>
      <p:bldP spid="27" grpId="0" animBg="1"/>
      <p:bldP spid="28" grpId="0"/>
      <p:bldP spid="29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1" y="195486"/>
            <a:ext cx="8640960" cy="3672408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72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500"/>
              </a:spcAft>
            </a:pPr>
            <a:r>
              <a:rPr lang="hr-HR" sz="2100" spc="100" dirty="0">
                <a:solidFill>
                  <a:srgbClr val="FF9900"/>
                </a:solidFill>
                <a:latin typeface="Georgia" panose="02040502050405020303" pitchFamily="18" charset="0"/>
              </a:rPr>
              <a:t>U TRENUTKU PRIKUPLJANJA PODATAKA OD ISPITANIKA: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1700" dirty="0"/>
              <a:t>identitet i kontakt podatke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1700" dirty="0"/>
              <a:t>kontakt podatke službenika za zaštitu osobnih podataka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1700" dirty="0"/>
              <a:t>svrha i pravna osnova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1700" dirty="0"/>
              <a:t>legitimne interese voditelja obrade/treće strane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1700" dirty="0"/>
              <a:t>primatelje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1700" dirty="0"/>
              <a:t>prijenos podataka 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1700" dirty="0"/>
              <a:t>rok čuvanja 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1700" dirty="0"/>
              <a:t>pravo na pristup, ispravak, brisanje, pravo na povlačenje privole, pravo na prigovor</a:t>
            </a:r>
            <a:br>
              <a:rPr lang="hr-HR" sz="1700" dirty="0"/>
            </a:br>
            <a:r>
              <a:rPr lang="hr-HR" sz="1700" dirty="0"/>
              <a:t>nadzornom tijelu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1700" dirty="0"/>
              <a:t>informacije da li se osobni podaci moraju dati i koje su posljedice uskrate, postoji li</a:t>
            </a:r>
            <a:br>
              <a:rPr lang="hr-HR" sz="1700" dirty="0"/>
            </a:br>
            <a:r>
              <a:rPr lang="hr-HR" sz="1700" dirty="0"/>
              <a:t>zakonska ili ugovorna obveza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sz="1700" dirty="0"/>
              <a:t>izrada profila</a:t>
            </a:r>
          </a:p>
        </p:txBody>
      </p:sp>
      <p:sp>
        <p:nvSpPr>
          <p:cNvPr id="5" name="Rectangle 4"/>
          <p:cNvSpPr/>
          <p:nvPr/>
        </p:nvSpPr>
        <p:spPr>
          <a:xfrm>
            <a:off x="2123280" y="4226789"/>
            <a:ext cx="5184576" cy="727745"/>
          </a:xfrm>
          <a:prstGeom prst="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45720" rIns="180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0000"/>
              </a:lnSpc>
            </a:pPr>
            <a:r>
              <a:rPr lang="pl-PL" sz="4200" dirty="0">
                <a:solidFill>
                  <a:schemeClr val="bg1"/>
                </a:solidFill>
                <a:latin typeface="Century725 Cn BT" panose="02040506070705020204" pitchFamily="18" charset="0"/>
                <a:cs typeface="Arial" pitchFamily="34" charset="0"/>
              </a:rPr>
              <a:t>Informacije o ispitaniku</a:t>
            </a:r>
            <a:endParaRPr lang="en-US" altLang="ko-KR" sz="4200" dirty="0">
              <a:solidFill>
                <a:schemeClr val="bg1"/>
              </a:solidFill>
              <a:latin typeface="Century725 Cn BT" panose="02040506070705020204" pitchFamily="18" charset="0"/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6876256" y="3867894"/>
            <a:ext cx="431600" cy="358895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96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1522" y="195486"/>
            <a:ext cx="8892478" cy="701030"/>
          </a:xfrm>
          <a:custGeom>
            <a:avLst/>
            <a:gdLst/>
            <a:ahLst/>
            <a:cxnLst/>
            <a:rect l="l" t="t" r="r" b="b"/>
            <a:pathLst>
              <a:path w="6291808" h="701030">
                <a:moveTo>
                  <a:pt x="350515" y="0"/>
                </a:moveTo>
                <a:lnTo>
                  <a:pt x="6291808" y="0"/>
                </a:lnTo>
                <a:lnTo>
                  <a:pt x="6291808" y="701030"/>
                </a:lnTo>
                <a:lnTo>
                  <a:pt x="350515" y="701030"/>
                </a:lnTo>
                <a:cubicBezTo>
                  <a:pt x="156931" y="701030"/>
                  <a:pt x="0" y="544099"/>
                  <a:pt x="0" y="350515"/>
                </a:cubicBezTo>
                <a:cubicBezTo>
                  <a:pt x="0" y="156931"/>
                  <a:pt x="156931" y="0"/>
                  <a:pt x="350515" y="0"/>
                </a:cubicBezTo>
                <a:close/>
              </a:path>
            </a:pathLst>
          </a:cu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0" rtlCol="0" anchor="ctr"/>
          <a:lstStyle/>
          <a:p>
            <a:r>
              <a:rPr lang="hr-HR" sz="3300" spc="-50" dirty="0">
                <a:solidFill>
                  <a:srgbClr val="FF9900"/>
                </a:solidFill>
                <a:latin typeface="Century725 Cn BT" panose="02040506070705020204" pitchFamily="18" charset="0"/>
              </a:rPr>
              <a:t>Kada se imenuje službenik za zaštitu osobnih podataka?</a:t>
            </a:r>
            <a:endParaRPr lang="en-US" sz="3300" spc="-50" dirty="0">
              <a:solidFill>
                <a:srgbClr val="FF9900"/>
              </a:solidFill>
              <a:latin typeface="Century725 Cn BT" panose="02040506070705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1560" y="1059582"/>
            <a:ext cx="7920880" cy="812782"/>
          </a:xfrm>
          <a:prstGeom prst="round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08000" rtlCol="0" anchor="ctr"/>
          <a:lstStyle/>
          <a:p>
            <a:r>
              <a:rPr lang="hr-HR" sz="2200" dirty="0"/>
              <a:t>obradu provodi tijelo javne vlasti ili javno tijelo, osim za</a:t>
            </a:r>
            <a:br>
              <a:rPr lang="hr-HR" sz="2200" dirty="0"/>
            </a:br>
            <a:r>
              <a:rPr lang="hr-HR" sz="2200" dirty="0"/>
              <a:t>sudove koji djeluju u okviru svoje sudske nadležnosti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11560" y="1995686"/>
            <a:ext cx="7920880" cy="1368152"/>
          </a:xfrm>
          <a:prstGeom prst="round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08000" rtlCol="0" anchor="ctr"/>
          <a:lstStyle/>
          <a:p>
            <a:r>
              <a:rPr lang="hr-HR" sz="2200" dirty="0"/>
              <a:t>osnovne djelatnosti voditelja obrade ili izvršitelja obrade</a:t>
            </a:r>
            <a:br>
              <a:rPr lang="hr-HR" sz="2200" dirty="0"/>
            </a:br>
            <a:r>
              <a:rPr lang="hr-HR" sz="2200" dirty="0"/>
              <a:t>sastoje se od postupaka obrade koji zbog svoje prirode,</a:t>
            </a:r>
            <a:br>
              <a:rPr lang="hr-HR" sz="2200" dirty="0"/>
            </a:br>
            <a:r>
              <a:rPr lang="hr-HR" sz="2200" dirty="0"/>
              <a:t>opsega i/ili svrha iziskuju redovito i sustavno praćenje</a:t>
            </a:r>
            <a:br>
              <a:rPr lang="hr-HR" sz="2200" dirty="0"/>
            </a:br>
            <a:r>
              <a:rPr lang="hr-HR" sz="2200" dirty="0"/>
              <a:t>ispitanika u velikoj mjeri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1560" y="3505179"/>
            <a:ext cx="7920880" cy="1370827"/>
          </a:xfrm>
          <a:prstGeom prst="round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0" rIns="108000" rtlCol="0" anchor="ctr"/>
          <a:lstStyle/>
          <a:p>
            <a:r>
              <a:rPr lang="hr-HR" sz="2200" dirty="0"/>
              <a:t>osnovne djelatnosti voditelja obrade ili izvršitelja obrade</a:t>
            </a:r>
            <a:br>
              <a:rPr lang="hr-HR" sz="2200" dirty="0"/>
            </a:br>
            <a:r>
              <a:rPr lang="hr-HR" sz="2200" dirty="0"/>
              <a:t>sastoje se od opsežne obrade posebnih kategorija podataka na temelju članka 9. i osobnih podataka u vezi s kaznenim</a:t>
            </a:r>
            <a:br>
              <a:rPr lang="hr-HR" sz="2200" dirty="0"/>
            </a:br>
            <a:r>
              <a:rPr lang="hr-HR" sz="2200" dirty="0"/>
              <a:t>osudama i kažnjivim djelima iz </a:t>
            </a:r>
            <a:r>
              <a:rPr lang="hr-HR" sz="2200" dirty="0" smtClean="0"/>
              <a:t>Članka</a:t>
            </a:r>
            <a:r>
              <a:rPr lang="hr-HR" sz="2200" dirty="0"/>
              <a:t> </a:t>
            </a:r>
            <a:r>
              <a:rPr lang="hr-HR" sz="2200" dirty="0" smtClean="0"/>
              <a:t>10.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308317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1274461"/>
            <a:ext cx="8640961" cy="374556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0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dirty="0"/>
              <a:t>informiranje i savjetovanje voditelja obrade ili izvršitelja obrade te zaposlenika</a:t>
            </a:r>
            <a:br>
              <a:rPr lang="hr-HR" dirty="0"/>
            </a:br>
            <a:r>
              <a:rPr lang="hr-HR" dirty="0"/>
              <a:t>koji obavljaju obradu o njihovim obvezama iz Uredbe te drugim odredbama </a:t>
            </a:r>
            <a:br>
              <a:rPr lang="hr-HR" dirty="0"/>
            </a:br>
            <a:r>
              <a:rPr lang="hr-HR" dirty="0"/>
              <a:t>Unije ili države članice o zaštiti podataka;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dirty="0"/>
              <a:t>praćenje poštovanja ove Uredbe te drugih odredaba Unije ili države članice o zaštiti podataka i politika voditelja obrade ili izvršitelja obrade u odnosu na zaštitu osobnih podataka, uključujući raspodjelu odgovornosti, podizanje svijesti i osposobljavanje osoblja koje sudjeluje u postupcima obrade te povezane revizije;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dirty="0"/>
              <a:t>pružanje savjeta, kada je to zatraženo, u pogledu procjene učinka na zaštitu podataka i praćenje njezina izvršavanja u skladu s člankom 35.;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dirty="0"/>
              <a:t>suradnja s nadzornim tijelom;</a:t>
            </a:r>
          </a:p>
          <a:p>
            <a:pPr marL="285750" indent="-285750">
              <a:buClr>
                <a:srgbClr val="FF9900"/>
              </a:buClr>
              <a:buFont typeface="Wingdings" panose="05000000000000000000" pitchFamily="2" charset="2"/>
              <a:buChar char="Ø"/>
            </a:pPr>
            <a:r>
              <a:rPr lang="hr-HR" dirty="0"/>
              <a:t>djelovanje kao kontaktna točka za nadzorno tijelo o pitanjima u pogledu obrade, što uključuje i prethodno savjetovanje iz članka 36. te savjetovanje, prema</a:t>
            </a:r>
            <a:br>
              <a:rPr lang="hr-HR" dirty="0"/>
            </a:br>
            <a:r>
              <a:rPr lang="hr-HR" dirty="0"/>
              <a:t>potrebi, o svim drugim pitanjima.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123478"/>
            <a:ext cx="7992888" cy="792088"/>
          </a:xfrm>
          <a:prstGeom prst="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4200" dirty="0">
                <a:solidFill>
                  <a:schemeClr val="bg1"/>
                </a:solidFill>
                <a:latin typeface="Century725 Cn BT" panose="02040506070705020204" pitchFamily="18" charset="0"/>
                <a:cs typeface="Arial" pitchFamily="34" charset="0"/>
              </a:rPr>
              <a:t>Zadaće službenika za zaštitu podataka</a:t>
            </a:r>
            <a:endParaRPr lang="en-US" altLang="ko-KR" sz="4200" dirty="0">
              <a:solidFill>
                <a:schemeClr val="bg1"/>
              </a:solidFill>
              <a:latin typeface="Century725 Cn BT" panose="02040506070705020204" pitchFamily="18" charset="0"/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7812808" y="915565"/>
            <a:ext cx="431600" cy="358895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68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8449" y="1518716"/>
            <a:ext cx="7705551" cy="335729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hr-HR" altLang="ko-KR" sz="2900" dirty="0"/>
              <a:t>Uredba</a:t>
            </a:r>
            <a:r>
              <a:rPr lang="en-US" altLang="ko-KR" sz="2900" dirty="0"/>
              <a:t> </a:t>
            </a:r>
            <a:r>
              <a:rPr lang="hr-HR" altLang="ko-KR" sz="2900" dirty="0"/>
              <a:t>(EU) 2016/679 Europskog parlamenta  i Vijeća od 27. travnja 2016</a:t>
            </a:r>
            <a:r>
              <a:rPr lang="en-US" altLang="ko-KR" sz="2900" dirty="0"/>
              <a:t>.</a:t>
            </a:r>
            <a:r>
              <a:rPr lang="hr-HR" altLang="ko-KR" sz="2900" dirty="0"/>
              <a:t> </a:t>
            </a:r>
            <a:endParaRPr lang="en-US" altLang="ko-KR" sz="2900" dirty="0"/>
          </a:p>
          <a:p>
            <a:r>
              <a:rPr lang="hr-HR" altLang="ko-KR" sz="2900" dirty="0"/>
              <a:t>o zaštiti pojedinaca u vezi s obradom osobnih podataka i o slobodnom kretanju takvih podataka te o stavljanju izvan snage Direktive 95/46/EZ (Opća uredba o zaštiti podataka) tzv. GDPR</a:t>
            </a:r>
          </a:p>
        </p:txBody>
      </p:sp>
      <p:sp>
        <p:nvSpPr>
          <p:cNvPr id="7" name="Rectangle 6"/>
          <p:cNvSpPr/>
          <p:nvPr/>
        </p:nvSpPr>
        <p:spPr>
          <a:xfrm>
            <a:off x="467544" y="267494"/>
            <a:ext cx="4680072" cy="899992"/>
          </a:xfrm>
          <a:prstGeom prst="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en-US" sz="4200" dirty="0">
                <a:solidFill>
                  <a:srgbClr val="FF9900"/>
                </a:solidFill>
                <a:latin typeface="Century725 Cn BT" panose="02040506070705020204" pitchFamily="18" charset="0"/>
                <a:cs typeface="Arial" pitchFamily="34" charset="0"/>
              </a:rPr>
              <a:t>PROPIS</a:t>
            </a:r>
            <a:endParaRPr lang="en-US" altLang="ko-KR" sz="4200" dirty="0">
              <a:solidFill>
                <a:srgbClr val="FF9900"/>
              </a:solidFill>
              <a:latin typeface="Century725 Cn BT" panose="02040506070705020204" pitchFamily="18" charset="0"/>
              <a:cs typeface="Arial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 rot="10800000">
            <a:off x="4716016" y="1167486"/>
            <a:ext cx="431600" cy="358895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00321"/>
      </p:ext>
    </p:extLst>
  </p:cSld>
  <p:clrMapOvr>
    <a:masterClrMapping/>
  </p:clrMapOvr>
  <p:transition spd="slow" advTm="379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1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411760" y="214536"/>
            <a:ext cx="6732240" cy="701030"/>
          </a:xfrm>
          <a:custGeom>
            <a:avLst/>
            <a:gdLst/>
            <a:ahLst/>
            <a:cxnLst/>
            <a:rect l="l" t="t" r="r" b="b"/>
            <a:pathLst>
              <a:path w="6291808" h="701030">
                <a:moveTo>
                  <a:pt x="350515" y="0"/>
                </a:moveTo>
                <a:lnTo>
                  <a:pt x="6291808" y="0"/>
                </a:lnTo>
                <a:lnTo>
                  <a:pt x="6291808" y="701030"/>
                </a:lnTo>
                <a:lnTo>
                  <a:pt x="350515" y="701030"/>
                </a:lnTo>
                <a:cubicBezTo>
                  <a:pt x="156931" y="701030"/>
                  <a:pt x="0" y="544099"/>
                  <a:pt x="0" y="350515"/>
                </a:cubicBezTo>
                <a:cubicBezTo>
                  <a:pt x="0" y="156931"/>
                  <a:pt x="156931" y="0"/>
                  <a:pt x="350515" y="0"/>
                </a:cubicBezTo>
                <a:close/>
              </a:path>
            </a:pathLst>
          </a:custGeom>
          <a:solidFill>
            <a:srgbClr val="0020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hr-HR" sz="4200" dirty="0">
                <a:latin typeface="Century725 Cn BT" panose="02040506070705020204" pitchFamily="18" charset="0"/>
              </a:rPr>
              <a:t>Ograničenje primjene uredbe</a:t>
            </a:r>
            <a:endParaRPr lang="en-US" sz="4200" dirty="0">
              <a:latin typeface="Century725 Cn BT" panose="020405060707050202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51521" y="1326920"/>
            <a:ext cx="720080" cy="72008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51520" y="1456128"/>
            <a:ext cx="72008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15616" y="1275606"/>
            <a:ext cx="7776864" cy="812782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108000" rtlCol="0" anchor="ctr"/>
          <a:lstStyle/>
          <a:p>
            <a:r>
              <a:rPr lang="hr-HR" sz="2100" dirty="0"/>
              <a:t>ne primjenjuje se na obradu osobnih podataka od strane</a:t>
            </a:r>
            <a:endParaRPr lang="en-US" sz="2100" dirty="0"/>
          </a:p>
          <a:p>
            <a:r>
              <a:rPr lang="hr-HR" sz="2100" dirty="0"/>
              <a:t>fizičke osobe u kontekstu isključivo osobnih ili kućnih aktivnosti</a:t>
            </a:r>
          </a:p>
        </p:txBody>
      </p:sp>
      <p:sp>
        <p:nvSpPr>
          <p:cNvPr id="27" name="Oval 26"/>
          <p:cNvSpPr/>
          <p:nvPr/>
        </p:nvSpPr>
        <p:spPr>
          <a:xfrm>
            <a:off x="251522" y="2242330"/>
            <a:ext cx="720080" cy="72008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51521" y="2371538"/>
            <a:ext cx="72008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02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115616" y="2191016"/>
            <a:ext cx="7776864" cy="812782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108000" rtlCol="0" anchor="ctr"/>
          <a:lstStyle/>
          <a:p>
            <a:r>
              <a:rPr lang="hr-HR" sz="2100" dirty="0"/>
              <a:t>ne primjenjuje na djelatnost koja nije obuhvaćena pravom Unije</a:t>
            </a:r>
          </a:p>
        </p:txBody>
      </p:sp>
      <p:sp>
        <p:nvSpPr>
          <p:cNvPr id="30" name="Oval 29"/>
          <p:cNvSpPr/>
          <p:nvPr/>
        </p:nvSpPr>
        <p:spPr>
          <a:xfrm>
            <a:off x="251522" y="3178434"/>
            <a:ext cx="720080" cy="72008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51521" y="3307642"/>
            <a:ext cx="72008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115616" y="3127120"/>
            <a:ext cx="7776864" cy="812782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108000" rtlCol="0" anchor="ctr"/>
          <a:lstStyle/>
          <a:p>
            <a:r>
              <a:rPr lang="hr-HR" sz="2100" dirty="0"/>
              <a:t>ne primjenjuje na aktivnosti u području zajedničke vanjske</a:t>
            </a:r>
            <a:endParaRPr lang="en-US" sz="2100" dirty="0"/>
          </a:p>
          <a:p>
            <a:r>
              <a:rPr lang="hr-HR" sz="2100" dirty="0"/>
              <a:t>i sigurnosne politike EU </a:t>
            </a:r>
          </a:p>
        </p:txBody>
      </p:sp>
      <p:sp>
        <p:nvSpPr>
          <p:cNvPr id="33" name="Oval 32"/>
          <p:cNvSpPr/>
          <p:nvPr/>
        </p:nvSpPr>
        <p:spPr>
          <a:xfrm>
            <a:off x="251522" y="4114538"/>
            <a:ext cx="720080" cy="72008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51521" y="4243746"/>
            <a:ext cx="72008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115616" y="4063224"/>
            <a:ext cx="7776864" cy="812782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108000" rtlCol="0" anchor="ctr"/>
          <a:lstStyle/>
          <a:p>
            <a:r>
              <a:rPr lang="en-US" sz="2100" dirty="0"/>
              <a:t>n</a:t>
            </a:r>
            <a:r>
              <a:rPr lang="hr-HR" sz="2100" dirty="0"/>
              <a:t>e primjenjuje se na neautomatizirano obradu osobnih</a:t>
            </a:r>
            <a:endParaRPr lang="en-US" sz="2100" dirty="0"/>
          </a:p>
          <a:p>
            <a:r>
              <a:rPr lang="hr-HR" sz="2100" dirty="0"/>
              <a:t>podataka kada ista nije dio sustava pohrane</a:t>
            </a:r>
          </a:p>
        </p:txBody>
      </p:sp>
      <p:pic>
        <p:nvPicPr>
          <p:cNvPr id="37" name="Audio 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  <p:transition spd="slow" advTm="478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1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1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1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1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1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1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1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01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1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1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201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22" grpId="0"/>
      <p:bldP spid="26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3" grpId="0" animBg="1"/>
      <p:bldP spid="34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3528" y="1518716"/>
            <a:ext cx="7705551" cy="335729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72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hr-HR" altLang="ko-KR" sz="2400" dirty="0" smtClean="0"/>
              <a:t>Svi </a:t>
            </a:r>
            <a:r>
              <a:rPr lang="hr-HR" altLang="ko-KR" sz="2400" dirty="0"/>
              <a:t>podaci koji se odnose na pojedinca čiji je identitet utvrđen ili se može utvrditi („ispitanik”); pojedinac čiji se identitet može utvrditi jest osoba koja se može identificirati izravno ili neizravno, osobito uz pomoć identifikatora kao što su ime, identifikacijski broj, podaci o lokaciji, mrežni identifikator ili uz pomoć jednog ili više čimbenika svojstvenih za fizički, fiziološki, genetski, mentalni, ekonomski, kulturni ili socijalni identitet tog </a:t>
            </a:r>
            <a:r>
              <a:rPr lang="hr-HR" altLang="ko-KR" sz="2400" dirty="0" smtClean="0"/>
              <a:t>pojedinca.</a:t>
            </a:r>
            <a:endParaRPr lang="hr-HR" altLang="ko-KR" sz="2400" dirty="0"/>
          </a:p>
        </p:txBody>
      </p:sp>
      <p:sp>
        <p:nvSpPr>
          <p:cNvPr id="9" name="Rectangle 8"/>
          <p:cNvSpPr/>
          <p:nvPr/>
        </p:nvSpPr>
        <p:spPr>
          <a:xfrm>
            <a:off x="4140400" y="267494"/>
            <a:ext cx="4680072" cy="899992"/>
          </a:xfrm>
          <a:prstGeom prst="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0" tIns="45720" rIns="28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10000"/>
              </a:lnSpc>
            </a:pPr>
            <a:r>
              <a:rPr lang="en-US" sz="4200" dirty="0" err="1">
                <a:solidFill>
                  <a:srgbClr val="FF9900"/>
                </a:solidFill>
                <a:latin typeface="Century725 Cn BT" panose="02040506070705020204" pitchFamily="18" charset="0"/>
                <a:cs typeface="Arial" pitchFamily="34" charset="0"/>
              </a:rPr>
              <a:t>Osobni</a:t>
            </a:r>
            <a:r>
              <a:rPr lang="en-US" sz="4200" dirty="0">
                <a:solidFill>
                  <a:srgbClr val="FF9900"/>
                </a:solidFill>
                <a:latin typeface="Century725 Cn BT" panose="02040506070705020204" pitchFamily="18" charset="0"/>
                <a:cs typeface="Arial" pitchFamily="34" charset="0"/>
              </a:rPr>
              <a:t> </a:t>
            </a:r>
            <a:r>
              <a:rPr lang="en-US" sz="4200" dirty="0" err="1">
                <a:solidFill>
                  <a:srgbClr val="FF9900"/>
                </a:solidFill>
                <a:latin typeface="Century725 Cn BT" panose="02040506070705020204" pitchFamily="18" charset="0"/>
                <a:cs typeface="Arial" pitchFamily="34" charset="0"/>
              </a:rPr>
              <a:t>podaci</a:t>
            </a:r>
            <a:endParaRPr lang="en-US" altLang="ko-KR" sz="4200" dirty="0">
              <a:solidFill>
                <a:srgbClr val="FF9900"/>
              </a:solidFill>
              <a:latin typeface="Century725 Cn BT" panose="02040506070705020204" pitchFamily="18" charset="0"/>
              <a:cs typeface="Arial" pitchFamily="34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 rot="10800000">
            <a:off x="4140400" y="1159821"/>
            <a:ext cx="431600" cy="358895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29534"/>
      </p:ext>
    </p:extLst>
  </p:cSld>
  <p:clrMapOvr>
    <a:masterClrMapping/>
  </p:clrMapOvr>
  <p:transition spd="slow" advTm="366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1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Callout 1"/>
          <p:cNvSpPr/>
          <p:nvPr/>
        </p:nvSpPr>
        <p:spPr>
          <a:xfrm>
            <a:off x="1763688" y="267494"/>
            <a:ext cx="5616624" cy="1152128"/>
          </a:xfrm>
          <a:prstGeom prst="downArrowCallou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en-US" sz="4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725 Cn BT" panose="02040506070705020204" pitchFamily="18" charset="0"/>
              </a:rPr>
              <a:t>Osobni</a:t>
            </a:r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725 Cn BT" panose="02040506070705020204" pitchFamily="18" charset="0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725 Cn BT" panose="02040506070705020204" pitchFamily="18" charset="0"/>
              </a:rPr>
              <a:t>podaci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725 Cn BT" panose="020405060707050202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9512" y="1563638"/>
            <a:ext cx="8784976" cy="3384376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727450"/>
            <a:ext cx="3528392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bg1"/>
                </a:solidFill>
              </a:rPr>
              <a:t>Adresa fizičke osobe </a:t>
            </a:r>
          </a:p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bg1"/>
                </a:solidFill>
              </a:rPr>
              <a:t>E-mail adresa </a:t>
            </a:r>
          </a:p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bg1"/>
                </a:solidFill>
              </a:rPr>
              <a:t>Telefonski broj </a:t>
            </a:r>
          </a:p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bg1"/>
                </a:solidFill>
              </a:rPr>
              <a:t>Datum rođenja</a:t>
            </a:r>
          </a:p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bg1"/>
                </a:solidFill>
              </a:rPr>
              <a:t>Broj osobne iskaznice</a:t>
            </a:r>
          </a:p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bg1"/>
                </a:solidFill>
              </a:rPr>
              <a:t>Fotografija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5896" y="1778103"/>
            <a:ext cx="5256584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</a:rPr>
              <a:t>OIB </a:t>
            </a:r>
          </a:p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pl-PL" sz="2200" spc="-30" dirty="0">
                <a:solidFill>
                  <a:schemeClr val="bg1"/>
                </a:solidFill>
              </a:rPr>
              <a:t>Podaci o obrazovanju i stručnoj spremi</a:t>
            </a:r>
          </a:p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</a:rPr>
              <a:t>Podaci o radnom odnosu </a:t>
            </a:r>
          </a:p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</a:rPr>
              <a:t>Podaci o plaći </a:t>
            </a:r>
          </a:p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</a:rPr>
              <a:t>Podaci o kreditnom zaduženju </a:t>
            </a:r>
          </a:p>
          <a:p>
            <a:pPr marL="342900" indent="-342900">
              <a:lnSpc>
                <a:spcPct val="150000"/>
              </a:lnSpc>
              <a:buClr>
                <a:srgbClr val="FF9900"/>
              </a:buClr>
              <a:buFont typeface="Wingdings" panose="05000000000000000000" pitchFamily="2" charset="2"/>
              <a:buChar char="ü"/>
            </a:pPr>
            <a:r>
              <a:rPr lang="pl-PL" sz="2200" dirty="0">
                <a:solidFill>
                  <a:schemeClr val="bg1"/>
                </a:solidFill>
              </a:rPr>
              <a:t>Podaci o računima u banci</a:t>
            </a:r>
            <a:endParaRPr lang="hr-HR" sz="22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68587"/>
      </p:ext>
    </p:extLst>
  </p:cSld>
  <p:clrMapOvr>
    <a:masterClrMapping/>
  </p:clrMapOvr>
  <p:transition spd="slow" advTm="35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1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1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8449" y="1518716"/>
            <a:ext cx="7994031" cy="335729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08000" rIns="72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4000"/>
              </a:lnSpc>
            </a:pPr>
            <a:r>
              <a:rPr lang="hr-HR" sz="2300" dirty="0" smtClean="0"/>
              <a:t>S</a:t>
            </a:r>
            <a:r>
              <a:rPr lang="vi-VN" sz="2300" dirty="0" smtClean="0"/>
              <a:t>vaki </a:t>
            </a:r>
            <a:r>
              <a:rPr lang="vi-VN" sz="2300" dirty="0"/>
              <a:t>postupak ili skup postupaka koji se obavljaju na</a:t>
            </a:r>
            <a:endParaRPr lang="hr-HR" sz="2300" dirty="0"/>
          </a:p>
          <a:p>
            <a:pPr>
              <a:lnSpc>
                <a:spcPct val="114000"/>
              </a:lnSpc>
            </a:pPr>
            <a:r>
              <a:rPr lang="vi-VN" sz="2300" dirty="0"/>
              <a:t>osobnim podacima ili na skupovima osobnih podataka,</a:t>
            </a:r>
            <a:r>
              <a:rPr lang="hr-HR" sz="2300" dirty="0"/>
              <a:t> </a:t>
            </a:r>
            <a:r>
              <a:rPr lang="vi-VN" sz="2300" dirty="0"/>
              <a:t>bilo automatiziranim bilo neautomatiziranim sredstvima</a:t>
            </a:r>
            <a:r>
              <a:rPr lang="hr-HR" sz="2300" dirty="0"/>
              <a:t> </a:t>
            </a:r>
            <a:r>
              <a:rPr lang="vi-VN" sz="2300" dirty="0"/>
              <a:t>kao što su prikupljanje, bilježenje, organizacija,</a:t>
            </a:r>
            <a:r>
              <a:rPr lang="hr-HR" sz="2300" dirty="0"/>
              <a:t> </a:t>
            </a:r>
            <a:r>
              <a:rPr lang="vi-VN" sz="2300" dirty="0"/>
              <a:t>strukturiranje,</a:t>
            </a:r>
            <a:endParaRPr lang="hr-HR" sz="2300" dirty="0"/>
          </a:p>
          <a:p>
            <a:pPr>
              <a:lnSpc>
                <a:spcPct val="114000"/>
              </a:lnSpc>
            </a:pPr>
            <a:r>
              <a:rPr lang="vi-VN" sz="2300" dirty="0"/>
              <a:t>pohrana, prilagodba ili izmjena,</a:t>
            </a:r>
            <a:r>
              <a:rPr lang="hr-HR" sz="2300" dirty="0"/>
              <a:t> </a:t>
            </a:r>
            <a:r>
              <a:rPr lang="vi-VN" sz="2300" dirty="0"/>
              <a:t>pronalaženje, obavljanje</a:t>
            </a:r>
            <a:endParaRPr lang="hr-HR" sz="2300" dirty="0"/>
          </a:p>
          <a:p>
            <a:pPr>
              <a:lnSpc>
                <a:spcPct val="114000"/>
              </a:lnSpc>
            </a:pPr>
            <a:r>
              <a:rPr lang="vi-VN" sz="2300" dirty="0"/>
              <a:t>uvida, uporaba, otkrivanje</a:t>
            </a:r>
            <a:r>
              <a:rPr lang="hr-HR" sz="2300" dirty="0"/>
              <a:t> </a:t>
            </a:r>
            <a:r>
              <a:rPr lang="vi-VN" sz="2300" dirty="0"/>
              <a:t>prijenosom, širenjem ili</a:t>
            </a:r>
            <a:endParaRPr lang="hr-HR" sz="2300" dirty="0"/>
          </a:p>
          <a:p>
            <a:pPr>
              <a:lnSpc>
                <a:spcPct val="114000"/>
              </a:lnSpc>
            </a:pPr>
            <a:r>
              <a:rPr lang="vi-VN" sz="2300" dirty="0"/>
              <a:t>stavljanjem na raspolaganje na</a:t>
            </a:r>
            <a:r>
              <a:rPr lang="hr-HR" sz="2300" dirty="0"/>
              <a:t> </a:t>
            </a:r>
            <a:r>
              <a:rPr lang="vi-VN" sz="2300" dirty="0"/>
              <a:t>drugi način, usklađivanje ili kombiniranje, ograničavanje, brisanje ili </a:t>
            </a:r>
            <a:r>
              <a:rPr lang="vi-VN" sz="2300" dirty="0" smtClean="0"/>
              <a:t>uništavanje</a:t>
            </a:r>
            <a:r>
              <a:rPr lang="hr-HR" sz="2300" dirty="0" smtClean="0"/>
              <a:t>.</a:t>
            </a:r>
            <a:endParaRPr lang="hr-HR" sz="2300" dirty="0"/>
          </a:p>
        </p:txBody>
      </p:sp>
      <p:sp>
        <p:nvSpPr>
          <p:cNvPr id="5" name="Rectangle 4"/>
          <p:cNvSpPr/>
          <p:nvPr/>
        </p:nvSpPr>
        <p:spPr>
          <a:xfrm>
            <a:off x="251520" y="267494"/>
            <a:ext cx="5472608" cy="899992"/>
          </a:xfrm>
          <a:prstGeom prst="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hr-HR" sz="4200" dirty="0">
                <a:solidFill>
                  <a:schemeClr val="bg1"/>
                </a:solidFill>
                <a:latin typeface="Century725 Cn BT" panose="02040506070705020204" pitchFamily="18" charset="0"/>
                <a:cs typeface="Arial" pitchFamily="34" charset="0"/>
              </a:rPr>
              <a:t>Obrada osobnih podataka</a:t>
            </a:r>
            <a:endParaRPr lang="en-US" altLang="ko-KR" sz="4200" dirty="0">
              <a:solidFill>
                <a:schemeClr val="bg1"/>
              </a:solidFill>
              <a:latin typeface="Century725 Cn BT" panose="02040506070705020204" pitchFamily="18" charset="0"/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5292528" y="1167508"/>
            <a:ext cx="431600" cy="358895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14198"/>
      </p:ext>
    </p:extLst>
  </p:cSld>
  <p:clrMapOvr>
    <a:masterClrMapping/>
  </p:clrMapOvr>
  <p:transition spd="slow" advTm="359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1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3"/>
          <p:cNvSpPr/>
          <p:nvPr/>
        </p:nvSpPr>
        <p:spPr>
          <a:xfrm>
            <a:off x="2411760" y="214536"/>
            <a:ext cx="6732240" cy="701030"/>
          </a:xfrm>
          <a:custGeom>
            <a:avLst/>
            <a:gdLst/>
            <a:ahLst/>
            <a:cxnLst/>
            <a:rect l="l" t="t" r="r" b="b"/>
            <a:pathLst>
              <a:path w="6291808" h="701030">
                <a:moveTo>
                  <a:pt x="350515" y="0"/>
                </a:moveTo>
                <a:lnTo>
                  <a:pt x="6291808" y="0"/>
                </a:lnTo>
                <a:lnTo>
                  <a:pt x="6291808" y="701030"/>
                </a:lnTo>
                <a:lnTo>
                  <a:pt x="350515" y="701030"/>
                </a:lnTo>
                <a:cubicBezTo>
                  <a:pt x="156931" y="701030"/>
                  <a:pt x="0" y="544099"/>
                  <a:pt x="0" y="350515"/>
                </a:cubicBezTo>
                <a:cubicBezTo>
                  <a:pt x="0" y="156931"/>
                  <a:pt x="156931" y="0"/>
                  <a:pt x="350515" y="0"/>
                </a:cubicBezTo>
                <a:close/>
              </a:path>
            </a:pathLst>
          </a:custGeom>
          <a:solidFill>
            <a:srgbClr val="00206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hr-HR" sz="4200" dirty="0">
                <a:latin typeface="Century725 Cn BT" panose="02040506070705020204" pitchFamily="18" charset="0"/>
              </a:rPr>
              <a:t>Čije podatke uredba štiti?</a:t>
            </a:r>
            <a:endParaRPr lang="en-US" sz="4200" dirty="0">
              <a:latin typeface="Century725 Cn BT" panose="020405060707050202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51520" y="1105933"/>
            <a:ext cx="720080" cy="720080"/>
          </a:xfrm>
          <a:prstGeom prst="ellipse">
            <a:avLst/>
          </a:prstGeom>
          <a:solidFill>
            <a:srgbClr val="00B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1520" y="1161099"/>
            <a:ext cx="72008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800" b="1" dirty="0">
                <a:solidFill>
                  <a:schemeClr val="bg1"/>
                </a:solidFill>
                <a:latin typeface="Wingdings" panose="05000000000000000000" pitchFamily="2" charset="2"/>
                <a:cs typeface="Arial" pitchFamily="34" charset="0"/>
              </a:rPr>
              <a:t>ü</a:t>
            </a:r>
            <a:endParaRPr lang="ko-KR" altLang="en-US" sz="3800" b="1" dirty="0">
              <a:solidFill>
                <a:schemeClr val="bg1"/>
              </a:solidFill>
              <a:latin typeface="Wingdings" panose="05000000000000000000" pitchFamily="2" charset="2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115616" y="1059582"/>
            <a:ext cx="6912768" cy="812782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Ins="108000" rtlCol="0" anchor="ctr"/>
          <a:lstStyle/>
          <a:p>
            <a:r>
              <a:rPr lang="hr-HR" sz="3000" dirty="0"/>
              <a:t>ŽIVUĆIH FIZIČKIH OSOBA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23528" y="2191016"/>
            <a:ext cx="6912768" cy="812782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Ins="108000" rtlCol="0" anchor="ctr"/>
          <a:lstStyle/>
          <a:p>
            <a:r>
              <a:rPr lang="hr-HR" sz="4200" dirty="0">
                <a:latin typeface="Century725 Cn BT" panose="02040506070705020204" pitchFamily="18" charset="0"/>
              </a:rPr>
              <a:t>Ne štiti:</a:t>
            </a:r>
            <a:endParaRPr lang="en-US" sz="4200" dirty="0">
              <a:latin typeface="Century725 Cn BT" panose="020405060707050202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51522" y="3178434"/>
            <a:ext cx="720080" cy="72008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5902" y="3190628"/>
            <a:ext cx="72008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Wingdings" panose="05000000000000000000" pitchFamily="2" charset="2"/>
                <a:cs typeface="Arial" pitchFamily="34" charset="0"/>
              </a:rPr>
              <a:t>û</a:t>
            </a:r>
            <a:endParaRPr lang="ko-KR" altLang="en-US" sz="4000" b="1" dirty="0">
              <a:solidFill>
                <a:schemeClr val="bg1"/>
              </a:solidFill>
              <a:latin typeface="Wingdings" panose="05000000000000000000" pitchFamily="2" charset="2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616" y="3127120"/>
            <a:ext cx="6912768" cy="812782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Ins="108000" rtlCol="0" anchor="ctr"/>
          <a:lstStyle/>
          <a:p>
            <a:r>
              <a:rPr lang="hr-HR" sz="3000" dirty="0"/>
              <a:t>OSOBNE PODATKE UMRLIH OSOBA</a:t>
            </a:r>
          </a:p>
        </p:txBody>
      </p:sp>
      <p:sp>
        <p:nvSpPr>
          <p:cNvPr id="26" name="Oval 25"/>
          <p:cNvSpPr/>
          <p:nvPr/>
        </p:nvSpPr>
        <p:spPr>
          <a:xfrm>
            <a:off x="251522" y="4114538"/>
            <a:ext cx="720080" cy="720080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5902" y="4114538"/>
            <a:ext cx="72008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latin typeface="Wingdings" panose="05000000000000000000" pitchFamily="2" charset="2"/>
                <a:cs typeface="Arial" pitchFamily="34" charset="0"/>
              </a:rPr>
              <a:t>û</a:t>
            </a:r>
            <a:endParaRPr lang="ko-KR" altLang="en-US" sz="4000" b="1" dirty="0">
              <a:solidFill>
                <a:schemeClr val="bg1"/>
              </a:solidFill>
              <a:latin typeface="Wingdings" panose="05000000000000000000" pitchFamily="2" charset="2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15616" y="4063224"/>
            <a:ext cx="7776864" cy="812782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Ins="108000" rtlCol="0" anchor="ctr"/>
          <a:lstStyle/>
          <a:p>
            <a:r>
              <a:rPr lang="hr-HR" sz="3000" dirty="0"/>
              <a:t>PRAVNIH OSOBA</a:t>
            </a: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15348"/>
      </p:ext>
    </p:extLst>
  </p:cSld>
  <p:clrMapOvr>
    <a:masterClrMapping/>
  </p:clrMapOvr>
  <p:transition spd="slow" advTm="41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1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1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1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1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1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01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1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601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1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/>
      <p:bldP spid="19" grpId="0" animBg="1"/>
      <p:bldP spid="22" grpId="0" animBg="1"/>
      <p:bldP spid="23" grpId="0" animBg="1"/>
      <p:bldP spid="24" grpId="0"/>
      <p:bldP spid="25" grpId="0" animBg="1"/>
      <p:bldP spid="26" grpId="0" animBg="1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8449" y="1518716"/>
            <a:ext cx="7922023" cy="335729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hr-HR" sz="2600" dirty="0" smtClean="0">
                <a:latin typeface="Calibri" pitchFamily="34" charset="0"/>
              </a:rPr>
              <a:t>F</a:t>
            </a:r>
            <a:r>
              <a:rPr lang="vi-VN" sz="2600" dirty="0" smtClean="0">
                <a:latin typeface="Calibri" pitchFamily="34" charset="0"/>
              </a:rPr>
              <a:t>izička </a:t>
            </a:r>
            <a:r>
              <a:rPr lang="vi-VN" sz="2600" dirty="0">
                <a:latin typeface="Calibri" pitchFamily="34" charset="0"/>
              </a:rPr>
              <a:t>ili pravna osoba, tijelo javne vlasti, agencija ili</a:t>
            </a:r>
            <a:endParaRPr lang="hr-HR" sz="2600" dirty="0">
              <a:latin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vi-VN" sz="2600" dirty="0">
                <a:latin typeface="Calibri" pitchFamily="34" charset="0"/>
              </a:rPr>
              <a:t>drugo tijelo koje samo ili zajedno s drugima određuje</a:t>
            </a:r>
            <a:endParaRPr lang="hr-HR" sz="2600" dirty="0">
              <a:latin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vi-VN" sz="2600" dirty="0">
                <a:latin typeface="Calibri" pitchFamily="34" charset="0"/>
              </a:rPr>
              <a:t>svrhe i sredstva obrade osobnih podataka; kada su svrhe i</a:t>
            </a:r>
            <a:r>
              <a:rPr lang="hr-HR" sz="2600" dirty="0">
                <a:latin typeface="Calibri" pitchFamily="34" charset="0"/>
              </a:rPr>
              <a:t> </a:t>
            </a:r>
            <a:r>
              <a:rPr lang="vi-VN" sz="2600" dirty="0">
                <a:latin typeface="Calibri" pitchFamily="34" charset="0"/>
              </a:rPr>
              <a:t>sredstva takve obrade utvrđeni pravom Unije ili pravom države članice, voditelj obrade ili posebni kriteriji za</a:t>
            </a:r>
            <a:endParaRPr lang="hr-HR" sz="2600" dirty="0">
              <a:latin typeface="Calibri" pitchFamily="34" charset="0"/>
            </a:endParaRPr>
          </a:p>
          <a:p>
            <a:pPr>
              <a:lnSpc>
                <a:spcPct val="110000"/>
              </a:lnSpc>
            </a:pPr>
            <a:r>
              <a:rPr lang="vi-VN" sz="2600" dirty="0">
                <a:latin typeface="Calibri" pitchFamily="34" charset="0"/>
              </a:rPr>
              <a:t>njegovo imenovanje mogu se predvidjeti pravom Unije ili pravom države </a:t>
            </a:r>
            <a:r>
              <a:rPr lang="vi-VN" sz="2600" dirty="0" smtClean="0">
                <a:latin typeface="Calibri" pitchFamily="34" charset="0"/>
              </a:rPr>
              <a:t>članice</a:t>
            </a:r>
            <a:r>
              <a:rPr lang="hr-HR" sz="2600" dirty="0" smtClean="0">
                <a:latin typeface="Calibri" pitchFamily="34" charset="0"/>
              </a:rPr>
              <a:t>.</a:t>
            </a:r>
            <a:endParaRPr lang="vi-VN" sz="26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267494"/>
            <a:ext cx="4680072" cy="899992"/>
          </a:xfrm>
          <a:prstGeom prst="rect">
            <a:avLst/>
          </a:prstGeom>
          <a:solidFill>
            <a:srgbClr val="002060">
              <a:alpha val="7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hr-HR" sz="4200" dirty="0">
                <a:solidFill>
                  <a:srgbClr val="FF9900"/>
                </a:solidFill>
                <a:latin typeface="Century725 Cn BT" panose="02040506070705020204" pitchFamily="18" charset="0"/>
                <a:cs typeface="Arial" pitchFamily="34" charset="0"/>
              </a:rPr>
              <a:t>Voditelj obrade</a:t>
            </a:r>
            <a:endParaRPr lang="en-US" altLang="ko-KR" sz="4200" dirty="0">
              <a:solidFill>
                <a:srgbClr val="FF9900"/>
              </a:solidFill>
              <a:latin typeface="Century725 Cn BT" panose="02040506070705020204" pitchFamily="18" charset="0"/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10800000">
            <a:off x="4716016" y="1167486"/>
            <a:ext cx="431600" cy="358895"/>
          </a:xfrm>
          <a:prstGeom prst="triangl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50370"/>
      </p:ext>
    </p:extLst>
  </p:cSld>
  <p:clrMapOvr>
    <a:masterClrMapping/>
  </p:clrMapOvr>
  <p:transition spd="slow" advTm="37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1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1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1763688" y="267494"/>
            <a:ext cx="5616624" cy="1152128"/>
          </a:xfrm>
          <a:prstGeom prst="downArrowCallou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hr-HR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725 Cn BT" panose="02040506070705020204" pitchFamily="18" charset="0"/>
              </a:rPr>
              <a:t>Izvršitelj obrade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725 Cn BT" panose="020405060707050202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1520" y="1635646"/>
            <a:ext cx="8640960" cy="3240360"/>
          </a:xfrm>
          <a:prstGeom prst="round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>
              <a:lnSpc>
                <a:spcPct val="150000"/>
              </a:lnSpc>
            </a:pPr>
            <a:r>
              <a:rPr lang="hr-HR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Fizička </a:t>
            </a:r>
            <a:r>
              <a:rPr lang="hr-HR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ili pravna osoba, tijelo javne vlasti,</a:t>
            </a:r>
          </a:p>
          <a:p>
            <a:pPr>
              <a:lnSpc>
                <a:spcPct val="150000"/>
              </a:lnSpc>
            </a:pPr>
            <a:r>
              <a:rPr lang="hr-HR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agencija ili drugo tijelo koje obrađuje osobne podatke u ime voditelja obrade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31270"/>
      </p:ext>
    </p:extLst>
  </p:cSld>
  <p:clrMapOvr>
    <a:masterClrMapping/>
  </p:clrMapOvr>
  <p:transition spd="slow" advTm="34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1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Cover and End Slide Master">
  <a:themeElements>
    <a:clrScheme name="ALLPPT-COLOR-A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B494B"/>
      </a:accent1>
      <a:accent2>
        <a:srgbClr val="3F3F3F"/>
      </a:accent2>
      <a:accent3>
        <a:srgbClr val="EB494B"/>
      </a:accent3>
      <a:accent4>
        <a:srgbClr val="3F3F3F"/>
      </a:accent4>
      <a:accent5>
        <a:srgbClr val="EB494B"/>
      </a:accent5>
      <a:accent6>
        <a:srgbClr val="3F3F3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B494B"/>
      </a:accent1>
      <a:accent2>
        <a:srgbClr val="3F3F3F"/>
      </a:accent2>
      <a:accent3>
        <a:srgbClr val="EB494B"/>
      </a:accent3>
      <a:accent4>
        <a:srgbClr val="3F3F3F"/>
      </a:accent4>
      <a:accent5>
        <a:srgbClr val="EB494B"/>
      </a:accent5>
      <a:accent6>
        <a:srgbClr val="3F3F3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75000"/>
            <a:lumOff val="2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B494B"/>
      </a:accent1>
      <a:accent2>
        <a:srgbClr val="3F3F3F"/>
      </a:accent2>
      <a:accent3>
        <a:srgbClr val="EB494B"/>
      </a:accent3>
      <a:accent4>
        <a:srgbClr val="3F3F3F"/>
      </a:accent4>
      <a:accent5>
        <a:srgbClr val="EB494B"/>
      </a:accent5>
      <a:accent6>
        <a:srgbClr val="3F3F3F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3542</TotalTime>
  <Words>657</Words>
  <Application>Microsoft Office PowerPoint</Application>
  <PresentationFormat>On-screen Show (16:9)</PresentationFormat>
  <Paragraphs>124</Paragraphs>
  <Slides>18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Georgia</vt:lpstr>
      <vt:lpstr>맑은 고딕</vt:lpstr>
      <vt:lpstr>Arial</vt:lpstr>
      <vt:lpstr>Wingdings</vt:lpstr>
      <vt:lpstr>Century725 Cn BT</vt:lpstr>
      <vt:lpstr>Calibri</vt:lpstr>
      <vt:lpstr>Arial Unicode MS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Marko</cp:lastModifiedBy>
  <cp:revision>196</cp:revision>
  <dcterms:created xsi:type="dcterms:W3CDTF">2016-12-05T23:26:54Z</dcterms:created>
  <dcterms:modified xsi:type="dcterms:W3CDTF">2019-06-13T08:21:14Z</dcterms:modified>
</cp:coreProperties>
</file>