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</p:sldMasterIdLst>
  <p:sldIdLst>
    <p:sldId id="256" r:id="rId3"/>
    <p:sldId id="346" r:id="rId4"/>
    <p:sldId id="379" r:id="rId5"/>
    <p:sldId id="380" r:id="rId6"/>
    <p:sldId id="382" r:id="rId7"/>
    <p:sldId id="391" r:id="rId8"/>
    <p:sldId id="385" r:id="rId9"/>
    <p:sldId id="386" r:id="rId10"/>
    <p:sldId id="354" r:id="rId11"/>
    <p:sldId id="412" r:id="rId12"/>
    <p:sldId id="257" r:id="rId13"/>
    <p:sldId id="413" r:id="rId14"/>
    <p:sldId id="366" r:id="rId15"/>
    <p:sldId id="424" r:id="rId16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2A8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712" y="1600200"/>
            <a:ext cx="1105029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noProof="0" dirty="0"/>
          </a:p>
        </p:txBody>
      </p:sp>
      <p:grpSp>
        <p:nvGrpSpPr>
          <p:cNvPr id="7" name="top graphic"/>
          <p:cNvGrpSpPr/>
          <p:nvPr/>
        </p:nvGrpSpPr>
        <p:grpSpPr>
          <a:xfrm>
            <a:off x="1280" y="0"/>
            <a:ext cx="12192127" cy="429768"/>
            <a:chOff x="1279" y="0"/>
            <a:chExt cx="12188952" cy="429768"/>
          </a:xfrm>
        </p:grpSpPr>
        <p:sp>
          <p:nvSpPr>
            <p:cNvPr id="8" name="Pravokutnik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15" y="6080760"/>
            <a:ext cx="12193406" cy="777240"/>
            <a:chOff x="0" y="6080760"/>
            <a:chExt cx="12190231" cy="777240"/>
          </a:xfrm>
        </p:grpSpPr>
        <p:sp>
          <p:nvSpPr>
            <p:cNvPr id="13" name="Pravokutnik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14" name="Pravokutnik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15" name="Pravokutnik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/>
              <a:t>Uredite stil podnaslova matrice</a:t>
            </a:r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813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20" name="Rezervirano mjesto datum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57910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76627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496982" y="609600"/>
            <a:ext cx="1143299" cy="5410200"/>
          </a:xfrm>
        </p:spPr>
        <p:txBody>
          <a:bodyPr vert="eaVert"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698203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736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slov i dva sadržaja iznad tek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1" cy="1143000"/>
          </a:xfrm>
        </p:spPr>
        <p:txBody>
          <a:bodyPr/>
          <a:lstStyle/>
          <a:p>
            <a:r>
              <a:rPr lang="hr-HR"/>
              <a:t>Uredite stil naslova matrice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half" idx="3"/>
          </p:nvPr>
        </p:nvSpPr>
        <p:spPr>
          <a:xfrm>
            <a:off x="609600" y="3938650"/>
            <a:ext cx="10972801" cy="2187575"/>
          </a:xfrm>
        </p:spPr>
        <p:txBody>
          <a:bodyPr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datuma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7" name="Rezervirano mjesto podnožja 6"/>
          <p:cNvSpPr>
            <a:spLocks noGrp="1"/>
          </p:cNvSpPr>
          <p:nvPr>
            <p:ph type="ftr" sz="quarter" idx="11"/>
          </p:nvPr>
        </p:nvSpPr>
        <p:spPr>
          <a:xfrm>
            <a:off x="4165601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hr-HR">
              <a:solidFill>
                <a:srgbClr val="000000"/>
              </a:solidFill>
            </a:endParaRPr>
          </a:p>
        </p:txBody>
      </p:sp>
      <p:sp>
        <p:nvSpPr>
          <p:cNvPr id="8" name="Rezervirano mjesto broja slajda 7"/>
          <p:cNvSpPr>
            <a:spLocks noGrp="1"/>
          </p:cNvSpPr>
          <p:nvPr>
            <p:ph type="sldNum" sz="quarter" idx="12"/>
          </p:nvPr>
        </p:nvSpPr>
        <p:spPr>
          <a:xfrm>
            <a:off x="8737602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DFA65C97-8837-471F-B03B-59846C27887C}" type="slidenum">
              <a:rPr lang="hr-HR">
                <a:solidFill>
                  <a:srgbClr val="000000"/>
                </a:solidFill>
              </a:rPr>
              <a:pPr/>
              <a:t>‹#›</a:t>
            </a:fld>
            <a:endParaRPr lang="hr-H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186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block"/>
          <p:cNvSpPr/>
          <p:nvPr/>
        </p:nvSpPr>
        <p:spPr>
          <a:xfrm>
            <a:off x="1141712" y="1600200"/>
            <a:ext cx="11050290" cy="3276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prstClr val="white"/>
              </a:solidFill>
            </a:endParaRPr>
          </a:p>
        </p:txBody>
      </p:sp>
      <p:grpSp>
        <p:nvGrpSpPr>
          <p:cNvPr id="7" name="top graphic"/>
          <p:cNvGrpSpPr/>
          <p:nvPr/>
        </p:nvGrpSpPr>
        <p:grpSpPr>
          <a:xfrm>
            <a:off x="1280" y="0"/>
            <a:ext cx="12192127" cy="429768"/>
            <a:chOff x="1279" y="0"/>
            <a:chExt cx="12188952" cy="429768"/>
          </a:xfrm>
        </p:grpSpPr>
        <p:sp>
          <p:nvSpPr>
            <p:cNvPr id="8" name="Pravokutnik 7"/>
            <p:cNvSpPr/>
            <p:nvPr/>
          </p:nvSpPr>
          <p:spPr>
            <a:xfrm>
              <a:off x="1279" y="0"/>
              <a:ext cx="12188952" cy="22860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228600"/>
              <a:ext cx="12188952" cy="201168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10" name="Pravokutnik 9"/>
            <p:cNvSpPr/>
            <p:nvPr/>
          </p:nvSpPr>
          <p:spPr>
            <a:xfrm>
              <a:off x="1279" y="306324"/>
              <a:ext cx="12188952" cy="4572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3" name="bottom graphic"/>
          <p:cNvGrpSpPr/>
          <p:nvPr/>
        </p:nvGrpSpPr>
        <p:grpSpPr>
          <a:xfrm>
            <a:off x="115" y="6080760"/>
            <a:ext cx="12193406" cy="777240"/>
            <a:chOff x="0" y="6080760"/>
            <a:chExt cx="12190231" cy="777240"/>
          </a:xfrm>
        </p:grpSpPr>
        <p:sp>
          <p:nvSpPr>
            <p:cNvPr id="13" name="Pravokutnik 12"/>
            <p:cNvSpPr/>
            <p:nvPr/>
          </p:nvSpPr>
          <p:spPr>
            <a:xfrm>
              <a:off x="0" y="6217920"/>
              <a:ext cx="12188825" cy="64008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14" name="Pravokutnik 13"/>
            <p:cNvSpPr/>
            <p:nvPr/>
          </p:nvSpPr>
          <p:spPr>
            <a:xfrm>
              <a:off x="1279" y="60807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15" name="Pravokutnik 14"/>
            <p:cNvSpPr/>
            <p:nvPr/>
          </p:nvSpPr>
          <p:spPr>
            <a:xfrm>
              <a:off x="1279" y="6172200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2809" y="5029200"/>
            <a:ext cx="8231742" cy="838200"/>
          </a:xfrm>
        </p:spPr>
        <p:txBody>
          <a:bodyPr/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noProof="0"/>
              <a:t>Uredite stil podnaslova matrice</a:t>
            </a:r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2813" y="1905000"/>
            <a:ext cx="9146380" cy="2667000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6600">
                <a:solidFill>
                  <a:schemeClr val="bg1"/>
                </a:solidFill>
                <a:effectLst>
                  <a:outerShdw blurRad="88900" algn="ctr" rotWithShape="0">
                    <a:prstClr val="black">
                      <a:alpha val="35000"/>
                    </a:prstClr>
                  </a:outerShdw>
                </a:effectLst>
              </a:defRPr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20" name="Rezervirano mjesto datuma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1" name="Rezervirano mjesto podnožja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22" name="Rezervirano mjesto broja slajda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391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949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1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809" y="4876800"/>
            <a:ext cx="8231742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hr-HR" smtClean="0">
                <a:solidFill>
                  <a:srgbClr val="404040"/>
                </a:solidFill>
              </a:rPr>
              <a:pPr/>
              <a:t>10.10.2019.</a:t>
            </a:fld>
            <a:endParaRPr lang="hr-HR" dirty="0">
              <a:solidFill>
                <a:srgbClr val="404040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r-HR" dirty="0">
              <a:solidFill>
                <a:srgbClr val="404040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hr-HR" smtClean="0">
                <a:solidFill>
                  <a:srgbClr val="404040"/>
                </a:solidFill>
              </a:rPr>
              <a:pPr/>
              <a:t>‹#›</a:t>
            </a:fld>
            <a:endParaRPr lang="hr-HR" dirty="0">
              <a:solidFill>
                <a:srgbClr val="40404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1277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2811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32474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1986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924" y="1828973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2924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48556" y="1828973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48556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451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1838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115" y="6309360"/>
            <a:ext cx="12193406" cy="548640"/>
            <a:chOff x="0" y="6309360"/>
            <a:chExt cx="12190231" cy="548640"/>
          </a:xfrm>
        </p:grpSpPr>
        <p:sp>
          <p:nvSpPr>
            <p:cNvPr id="7" name="Pravoku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Pravoku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306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20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752791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2319" y="1293495"/>
            <a:ext cx="5579293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5279" y="3537002"/>
            <a:ext cx="3125014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7254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dirty="0">
              <a:solidFill>
                <a:prstClr val="white"/>
              </a:solidFill>
            </a:endParaRPr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400969" y="1202055"/>
            <a:ext cx="57622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5279" y="3537002"/>
            <a:ext cx="3125014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78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499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9496982" y="609600"/>
            <a:ext cx="1143299" cy="5410200"/>
          </a:xfrm>
        </p:spPr>
        <p:txBody>
          <a:bodyPr vert="eaVert"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1522809" y="609600"/>
            <a:ext cx="7698203" cy="54102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33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522810" y="1905000"/>
            <a:ext cx="9146381" cy="2667000"/>
          </a:xfrm>
        </p:spPr>
        <p:txBody>
          <a:bodyPr anchor="b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809" y="4876800"/>
            <a:ext cx="8231742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045561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1522811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6232474" y="1904999"/>
            <a:ext cx="4436720" cy="408892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43081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2924" y="1828973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1522924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6248556" y="1828973"/>
            <a:ext cx="4420750" cy="685801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6248556" y="2590801"/>
            <a:ext cx="4420750" cy="3429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3822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284250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bottom graphic"/>
          <p:cNvGrpSpPr/>
          <p:nvPr/>
        </p:nvGrpSpPr>
        <p:grpSpPr>
          <a:xfrm>
            <a:off x="115" y="6309360"/>
            <a:ext cx="12193406" cy="548640"/>
            <a:chOff x="0" y="6309360"/>
            <a:chExt cx="12190231" cy="548640"/>
          </a:xfrm>
        </p:grpSpPr>
        <p:sp>
          <p:nvSpPr>
            <p:cNvPr id="7" name="Pravoku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</p:grpSp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105292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1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92319" y="1293495"/>
            <a:ext cx="5579293" cy="40233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5279" y="3537002"/>
            <a:ext cx="3125014" cy="1797169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24273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ame"/>
          <p:cNvSpPr/>
          <p:nvPr/>
        </p:nvSpPr>
        <p:spPr>
          <a:xfrm>
            <a:off x="1217927" y="1019175"/>
            <a:ext cx="6128076" cy="4572000"/>
          </a:xfrm>
          <a:prstGeom prst="rect">
            <a:avLst/>
          </a:prstGeom>
          <a:noFill/>
          <a:ln w="10160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800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925279" y="1371600"/>
            <a:ext cx="3125014" cy="2057400"/>
          </a:xfrm>
        </p:spPr>
        <p:txBody>
          <a:bodyPr anchor="b">
            <a:normAutofit/>
          </a:bodyPr>
          <a:lstStyle>
            <a:lvl1pPr algn="l">
              <a:defRPr sz="3200" b="0"/>
            </a:lvl1pPr>
          </a:lstStyle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400969" y="1202055"/>
            <a:ext cx="5762220" cy="4206240"/>
          </a:xfrm>
          <a:solidFill>
            <a:schemeClr val="bg1">
              <a:lumMod val="95000"/>
            </a:schemeClr>
          </a:solidFill>
        </p:spPr>
        <p:txBody>
          <a:bodyPr tIns="914400">
            <a:normAutofit/>
          </a:bodyPr>
          <a:lstStyle>
            <a:lvl1pPr marL="0" indent="0" algn="ctr">
              <a:spcBef>
                <a:spcPts val="0"/>
              </a:spcBef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7925279" y="3537002"/>
            <a:ext cx="3125014" cy="1797171"/>
          </a:xfrm>
        </p:spPr>
        <p:txBody>
          <a:bodyPr>
            <a:normAutofit/>
          </a:bodyPr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noProof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21624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115" y="6309360"/>
            <a:ext cx="12193406" cy="548640"/>
            <a:chOff x="0" y="6309360"/>
            <a:chExt cx="12190231" cy="548640"/>
          </a:xfrm>
        </p:grpSpPr>
        <p:sp>
          <p:nvSpPr>
            <p:cNvPr id="7" name="Pravoku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8" name="Pravoku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80" y="0"/>
            <a:ext cx="12192127" cy="320040"/>
            <a:chOff x="1279" y="0"/>
            <a:chExt cx="12188952" cy="320040"/>
          </a:xfrm>
        </p:grpSpPr>
        <p:sp>
          <p:nvSpPr>
            <p:cNvPr id="11" name="Pravokutnik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12" name="Pravokutnik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  <p:sp>
          <p:nvSpPr>
            <p:cNvPr id="13" name="Pravokutnik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noProof="0" dirty="0"/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3272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3272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hr-HR" noProof="0" smtClean="0"/>
              <a:pPr/>
              <a:t>10.10.2019.</a:t>
            </a:fld>
            <a:endParaRPr lang="hr-HR" noProof="0" dirty="0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08005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hr-HR" noProof="0" dirty="0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732631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397888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bottom graphic"/>
          <p:cNvGrpSpPr/>
          <p:nvPr/>
        </p:nvGrpSpPr>
        <p:grpSpPr>
          <a:xfrm>
            <a:off x="115" y="6309360"/>
            <a:ext cx="12193406" cy="548640"/>
            <a:chOff x="0" y="6309360"/>
            <a:chExt cx="12190231" cy="548640"/>
          </a:xfrm>
        </p:grpSpPr>
        <p:sp>
          <p:nvSpPr>
            <p:cNvPr id="7" name="Pravokutnik 6"/>
            <p:cNvSpPr/>
            <p:nvPr/>
          </p:nvSpPr>
          <p:spPr>
            <a:xfrm>
              <a:off x="0" y="6400800"/>
              <a:ext cx="12188825" cy="45720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003">
              <a:schemeClr val="dk2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8" name="Pravokutnik 7"/>
            <p:cNvSpPr/>
            <p:nvPr/>
          </p:nvSpPr>
          <p:spPr>
            <a:xfrm>
              <a:off x="1279" y="6309360"/>
              <a:ext cx="12188952" cy="97215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9" name="Pravokutnik 8"/>
            <p:cNvSpPr/>
            <p:nvPr/>
          </p:nvSpPr>
          <p:spPr>
            <a:xfrm>
              <a:off x="1279" y="6379143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top graphic"/>
          <p:cNvGrpSpPr/>
          <p:nvPr/>
        </p:nvGrpSpPr>
        <p:grpSpPr>
          <a:xfrm>
            <a:off x="1280" y="0"/>
            <a:ext cx="12192127" cy="320040"/>
            <a:chOff x="1279" y="0"/>
            <a:chExt cx="12188952" cy="320040"/>
          </a:xfrm>
        </p:grpSpPr>
        <p:sp>
          <p:nvSpPr>
            <p:cNvPr id="11" name="Pravokutnik 10"/>
            <p:cNvSpPr/>
            <p:nvPr/>
          </p:nvSpPr>
          <p:spPr>
            <a:xfrm>
              <a:off x="1279" y="0"/>
              <a:ext cx="12188952" cy="17023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12" name="Pravokutnik 11"/>
            <p:cNvSpPr/>
            <p:nvPr/>
          </p:nvSpPr>
          <p:spPr>
            <a:xfrm>
              <a:off x="1279" y="170234"/>
              <a:ext cx="12188952" cy="149806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  <p:sp>
          <p:nvSpPr>
            <p:cNvPr id="13" name="Pravokutnik 12"/>
            <p:cNvSpPr/>
            <p:nvPr/>
          </p:nvSpPr>
          <p:spPr>
            <a:xfrm>
              <a:off x="1279" y="231421"/>
              <a:ext cx="12188952" cy="274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hr-HR" sz="1800" dirty="0">
                <a:solidFill>
                  <a:prstClr val="white"/>
                </a:solidFill>
              </a:endParaRPr>
            </a:p>
          </p:txBody>
        </p:sp>
      </p:grpSp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1523272" y="609600"/>
            <a:ext cx="9145920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noProof="0"/>
              <a:t>Uredite stil naslova matrice</a:t>
            </a:r>
            <a:endParaRPr lang="hr-HR" noProof="0" dirty="0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1523272" y="1905000"/>
            <a:ext cx="914592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noProof="0"/>
              <a:t>Uredite stilove teksta matrice</a:t>
            </a:r>
          </a:p>
          <a:p>
            <a:pPr lvl="1"/>
            <a:r>
              <a:rPr lang="hr-HR" noProof="0"/>
              <a:t>Druga razina</a:t>
            </a:r>
          </a:p>
          <a:p>
            <a:pPr lvl="2"/>
            <a:r>
              <a:rPr lang="hr-HR" noProof="0"/>
              <a:t>Treća razina</a:t>
            </a:r>
          </a:p>
          <a:p>
            <a:pPr lvl="3"/>
            <a:r>
              <a:rPr lang="hr-HR" noProof="0"/>
              <a:t>Četvrta razina</a:t>
            </a:r>
          </a:p>
          <a:p>
            <a:pPr lvl="4"/>
            <a:r>
              <a:rPr lang="hr-HR" noProof="0"/>
              <a:t>Peta razina</a:t>
            </a:r>
            <a:endParaRPr lang="hr-HR" noProof="0" dirty="0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7996445" y="6516865"/>
            <a:ext cx="1327968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8E36636D-D922-432D-A958-524484B5923D}" type="datetimeFigureOut">
              <a:rPr lang="hr-HR" smtClean="0">
                <a:solidFill>
                  <a:prstClr val="white"/>
                </a:solidFill>
              </a:rPr>
              <a:pPr/>
              <a:t>10.10.2019.</a:t>
            </a:fld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1508005" y="6516865"/>
            <a:ext cx="606372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1"/>
                </a:solidFill>
              </a:defRPr>
            </a:lvl1pPr>
          </a:lstStyle>
          <a:p>
            <a:endParaRPr lang="hr-HR" dirty="0">
              <a:solidFill>
                <a:prstClr val="white"/>
              </a:solidFill>
            </a:endParaRPr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9732631" y="6516865"/>
            <a:ext cx="936563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1"/>
                </a:solidFill>
              </a:defRPr>
            </a:lvl1pPr>
          </a:lstStyle>
          <a:p>
            <a:fld id="{DF28FB93-0A08-4E7D-8E63-9EFA29F1E093}" type="slidenum">
              <a:rPr lang="hr-HR" smtClean="0">
                <a:solidFill>
                  <a:prstClr val="white"/>
                </a:solidFill>
              </a:rPr>
              <a:pPr/>
              <a:t>‹#›</a:t>
            </a:fld>
            <a:endParaRPr lang="hr-HR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3873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Wingdings" pitchFamily="2" charset="2"/>
        <a:buChar char="§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SzPct val="100000"/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100000"/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402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1"/>
        </a:buClr>
        <a:buSzPct val="80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87D151D-498E-48E8-B88B-4A9CED37EF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8624" y="1027855"/>
            <a:ext cx="7365534" cy="2291490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PREVENCIJA STRESNIH STANJA</a:t>
            </a:r>
            <a:br>
              <a:rPr lang="hr-HR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br>
              <a:rPr lang="hr-HR" sz="2000" b="1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hr-HR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Pripremila: Emina Simunić, dipl.psiholog</a:t>
            </a:r>
            <a:br>
              <a:rPr lang="hr-HR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</a:br>
            <a:r>
              <a:rPr lang="hr-HR" sz="16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rPr>
              <a:t>Datum: 21.09.2019.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A7D063E-28BD-4EB4-AAD0-94CC4A068AE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23" y="4178800"/>
            <a:ext cx="2681999" cy="1926779"/>
          </a:xfrm>
        </p:spPr>
      </p:pic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85F22315-BE59-4579-B94D-F97024A1054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9421" y="4271319"/>
            <a:ext cx="1864832" cy="1834261"/>
          </a:xfrm>
        </p:spPr>
      </p:pic>
    </p:spTree>
    <p:extLst>
      <p:ext uri="{BB962C8B-B14F-4D97-AF65-F5344CB8AC3E}">
        <p14:creationId xmlns:p14="http://schemas.microsoft.com/office/powerpoint/2010/main" val="49463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4BDFD-89EF-4781-A4AF-4A94D7CF6F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591" y="290819"/>
            <a:ext cx="9145920" cy="106680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KOGNITIVNA RAZINA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4A03C43-888E-4F10-9396-551EB845F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5591" y="2056002"/>
            <a:ext cx="9145920" cy="4114800"/>
          </a:xfrm>
        </p:spPr>
        <p:txBody>
          <a:bodyPr/>
          <a:lstStyle/>
          <a:p>
            <a:r>
              <a:rPr lang="hr-HR" sz="20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NAJČEŠĆA IRACIONALNA UVJERENJA: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Nerealistično pozitivna slika o sebi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Iluzija kontrole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Nerealni optimizam</a:t>
            </a:r>
          </a:p>
          <a:p>
            <a:pPr marL="0" indent="0">
              <a:buNone/>
            </a:pPr>
            <a:endParaRPr lang="hr-HR" dirty="0"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PREUOKVIRITE</a:t>
            </a:r>
            <a:br>
              <a:rPr lang="hr-HR" dirty="0"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hr-H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“Nije bitno ŠTO vidite, nego KAKO vidite”</a:t>
            </a:r>
            <a:br>
              <a:rPr lang="hr-HR" sz="20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endParaRPr lang="hr-HR" sz="20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698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D473EF89-5341-4E60-9A79-84F58BC10D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45" y="139817"/>
            <a:ext cx="9145920" cy="106680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SOCIJALNA RAZINA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30C2B1B-E8A8-4D2B-980A-975FA1D72ED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4385" y="1753997"/>
            <a:ext cx="5211072" cy="4088921"/>
          </a:xfrm>
        </p:spPr>
        <p:txBody>
          <a:bodyPr>
            <a:normAutofit/>
          </a:bodyPr>
          <a:lstStyle/>
          <a:p>
            <a:r>
              <a:rPr lang="hr-HR" sz="16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LJUDI KOJI VAS OKRUŽUJU… PRIVATNO I POSLOVNO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Vide vaše slijepe pjege.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Omogućuju vam da tranformirate misao kako:</a:t>
            </a:r>
          </a:p>
          <a:p>
            <a:pPr marL="0" indent="0">
              <a:buNone/>
            </a:pPr>
            <a:endParaRPr lang="hr-HR" sz="1800" dirty="0">
              <a:solidFill>
                <a:schemeClr val="tx2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 algn="ctr">
              <a:buNone/>
            </a:pPr>
            <a:r>
              <a:rPr lang="hr-HR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SAMO VI IMATE PROBLEME</a:t>
            </a:r>
          </a:p>
          <a:p>
            <a:pPr marL="0" indent="0" algn="ctr">
              <a:buNone/>
            </a:pPr>
            <a:r>
              <a:rPr lang="hr-HR" sz="18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JEDINI STE, NEZAMJENJIVI I NAJBOLJI U SVOM POSLU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2CED424-E767-4017-99CF-858DF39E7B3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753997"/>
            <a:ext cx="5537280" cy="4088921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KONTAKT SA SOBOM I UNUTRANJIM OSJEĆAJEM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„Čvrstoća u glavi”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Tijelo prati mentalni stav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Dosljednost</a:t>
            </a:r>
          </a:p>
          <a:p>
            <a:pPr marL="457200" indent="-4572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Recite NE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84287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B71A22-D148-4195-9431-85392DCE9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145" y="248874"/>
            <a:ext cx="9145920" cy="106680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EMOCIONALNA RAZINA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9E55CF-7E4D-4181-A862-6585D3D334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145" y="1628163"/>
            <a:ext cx="9145920" cy="4114800"/>
          </a:xfrm>
        </p:spPr>
        <p:txBody>
          <a:bodyPr>
            <a:noAutofit/>
          </a:bodyPr>
          <a:lstStyle/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SVIJEST O EMOCIJAMA KOJE DOŽIVLJAVAMO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RAZUMIJEVANJE EMOCIJA – svaka emocija nosi poruku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Emocije je REAKCIJA bića na neko zbivanje (percepcija). Biće sa svojom reakcijom uspostavlja odnos prema određenom zbivanju, ali uspostavlja i odnos prema svojoj reakciji na to zbivanje.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Emocije su uvijek LOGIČNE. Riječ je o osobnoj logici subjekta koji osjeća (apercepcija) ili o osobnoj logici samo jednog dijela ličnosti koji se nalazi u nesvjesnom pa njegova logika izmiče svijesti subjekta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Emocije su u direktnoj vezi s VRIJEDNOSTIMA. Reagiramo na ono što nam je važno.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Emocije su ADAPTACIJE.</a:t>
            </a:r>
          </a:p>
        </p:txBody>
      </p:sp>
    </p:spTree>
    <p:extLst>
      <p:ext uri="{BB962C8B-B14F-4D97-AF65-F5344CB8AC3E}">
        <p14:creationId xmlns:p14="http://schemas.microsoft.com/office/powerpoint/2010/main" val="2357889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79376" y="548680"/>
            <a:ext cx="5472608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sz="1800" b="1" dirty="0">
              <a:solidFill>
                <a:schemeClr val="accent1">
                  <a:lumMod val="50000"/>
                </a:schemeClr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</a:rPr>
              <a:t>UOBIČAJENI NAČINI REGULACIJE EMOCIJA</a:t>
            </a:r>
          </a:p>
          <a:p>
            <a:pPr marL="0" indent="0">
              <a:buNone/>
            </a:pPr>
            <a:endParaRPr lang="vi-VN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1. </a:t>
            </a:r>
            <a:r>
              <a:rPr lang="vi-VN" sz="1600" b="1" dirty="0">
                <a:solidFill>
                  <a:schemeClr val="tx2"/>
                </a:solidFill>
                <a:latin typeface="Cambria" pitchFamily="18" charset="0"/>
              </a:rPr>
              <a:t>Minimaliz</a:t>
            </a:r>
            <a:r>
              <a:rPr lang="hr-HR" sz="1600" b="1" dirty="0" err="1">
                <a:solidFill>
                  <a:schemeClr val="tx2"/>
                </a:solidFill>
                <a:latin typeface="Cambria" pitchFamily="18" charset="0"/>
              </a:rPr>
              <a:t>acija</a:t>
            </a: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hr-HR" sz="1600" dirty="0">
                <a:solidFill>
                  <a:schemeClr val="tx2"/>
                </a:solidFill>
                <a:latin typeface="Cambria" pitchFamily="18" charset="0"/>
              </a:rPr>
              <a:t>u</a:t>
            </a: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pokazivanj</a:t>
            </a:r>
            <a:r>
              <a:rPr lang="hr-HR" sz="1600" dirty="0">
                <a:solidFill>
                  <a:schemeClr val="tx2"/>
                </a:solidFill>
                <a:latin typeface="Cambria" pitchFamily="18" charset="0"/>
              </a:rPr>
              <a:t>u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 emocija (mislimo da ćemo ih tako manje osjećati)</a:t>
            </a:r>
            <a:endParaRPr lang="hr-HR" sz="16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endParaRPr lang="vi-VN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2. P</a:t>
            </a:r>
            <a:r>
              <a:rPr lang="vi-VN" sz="1600" b="1" dirty="0">
                <a:solidFill>
                  <a:schemeClr val="tx2"/>
                </a:solidFill>
                <a:latin typeface="Cambria" pitchFamily="18" charset="0"/>
              </a:rPr>
              <a:t>retjer</a:t>
            </a:r>
            <a:r>
              <a:rPr lang="hr-HR" sz="1600" b="1" dirty="0" err="1">
                <a:solidFill>
                  <a:schemeClr val="tx2"/>
                </a:solidFill>
                <a:latin typeface="Cambria" pitchFamily="18" charset="0"/>
              </a:rPr>
              <a:t>ivanje</a:t>
            </a: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 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(acting out), ali koja svrha? </a:t>
            </a:r>
            <a:endParaRPr lang="hr-HR" sz="1600" dirty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600" dirty="0">
                <a:solidFill>
                  <a:schemeClr val="tx2"/>
                </a:solidFill>
                <a:latin typeface="Cambria" pitchFamily="18" charset="0"/>
              </a:rPr>
              <a:t>Možemo se povezati ili „odvezati” od okoline</a:t>
            </a:r>
          </a:p>
          <a:p>
            <a:pPr marL="457200" indent="-457200">
              <a:buFont typeface="+mj-lt"/>
              <a:buAutoNum type="arabicPeriod"/>
            </a:pPr>
            <a:endParaRPr lang="hr-HR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sz="1600" b="1" dirty="0">
                <a:solidFill>
                  <a:schemeClr val="tx2"/>
                </a:solidFill>
                <a:latin typeface="Cambria" pitchFamily="18" charset="0"/>
              </a:rPr>
              <a:t>3. Z</a:t>
            </a:r>
            <a:r>
              <a:rPr lang="vi-VN" sz="1600" b="1" dirty="0">
                <a:solidFill>
                  <a:schemeClr val="tx2"/>
                </a:solidFill>
                <a:latin typeface="Cambria" pitchFamily="18" charset="0"/>
              </a:rPr>
              <a:t>amjena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 jednog osjećaja drugim</a:t>
            </a:r>
            <a:endParaRPr lang="hr-HR" sz="1600" dirty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hr-HR" sz="1600" dirty="0">
                <a:solidFill>
                  <a:schemeClr val="tx2"/>
                </a:solidFill>
                <a:latin typeface="Cambria" pitchFamily="18" charset="0"/>
              </a:rPr>
              <a:t>S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lično dječjem ponašanju u određenoj dobi</a:t>
            </a:r>
            <a:r>
              <a:rPr lang="hr-HR" sz="1600" dirty="0">
                <a:solidFill>
                  <a:schemeClr val="tx2"/>
                </a:solidFill>
                <a:latin typeface="Cambria" pitchFamily="18" charset="0"/>
              </a:rPr>
              <a:t> -</a:t>
            </a:r>
            <a:r>
              <a:rPr lang="vi-VN" sz="1600" dirty="0">
                <a:solidFill>
                  <a:schemeClr val="tx2"/>
                </a:solidFill>
                <a:latin typeface="Cambria" pitchFamily="18" charset="0"/>
              </a:rPr>
              <a:t> nestalnost objekta. Dijete vjeruje da ako se objekt prekrije s nečim, on ne postoji.</a:t>
            </a:r>
          </a:p>
          <a:p>
            <a:endParaRPr lang="hr-HR" dirty="0"/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986033"/>
            <a:ext cx="5162459" cy="3816424"/>
          </a:xfrm>
        </p:spPr>
      </p:pic>
    </p:spTree>
    <p:extLst>
      <p:ext uri="{BB962C8B-B14F-4D97-AF65-F5344CB8AC3E}">
        <p14:creationId xmlns:p14="http://schemas.microsoft.com/office/powerpoint/2010/main" val="2111118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9D763C-6008-4434-A47F-3F363A975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201" y="288022"/>
            <a:ext cx="9145920" cy="1066800"/>
          </a:xfrm>
        </p:spPr>
        <p:txBody>
          <a:bodyPr>
            <a:normAutofit/>
          </a:bodyPr>
          <a:lstStyle/>
          <a:p>
            <a:r>
              <a:rPr lang="hr-HR" sz="2800" b="1" dirty="0">
                <a:solidFill>
                  <a:srgbClr val="7030A0"/>
                </a:solidFill>
                <a:latin typeface="Cambria" pitchFamily="18" charset="0"/>
                <a:ea typeface="Cambria" pitchFamily="18" charset="0"/>
              </a:rPr>
              <a:t>DUHOVNA RAZINA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41EDBD-BB58-447E-AD8C-435255F1E4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8480" y="1703664"/>
            <a:ext cx="9145920" cy="4114800"/>
          </a:xfrm>
        </p:spPr>
        <p:txBody>
          <a:bodyPr>
            <a:normAutofit fontScale="92500" lnSpcReduction="20000"/>
          </a:bodyPr>
          <a:lstStyle/>
          <a:p>
            <a:r>
              <a:rPr lang="hr-HR" sz="1800" b="1" dirty="0">
                <a:solidFill>
                  <a:schemeClr val="accent1">
                    <a:lumMod val="50000"/>
                  </a:schemeClr>
                </a:solidFill>
                <a:latin typeface="Cambria" pitchFamily="18" charset="0"/>
                <a:ea typeface="Cambria" pitchFamily="18" charset="0"/>
              </a:rPr>
              <a:t>5 PITANJA: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Zašto radim to što radim?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Uživam li u tome što radim?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Želim li da to bude u mojem životu?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Želim li da iz toga bude kreirana moja prošlost?</a:t>
            </a:r>
          </a:p>
          <a:p>
            <a:pPr marL="342900" indent="-342900">
              <a:buFont typeface="+mj-lt"/>
              <a:buAutoNum type="arabicPeriod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  <a:ea typeface="Cambria" pitchFamily="18" charset="0"/>
              </a:rPr>
              <a:t>Želim li živjeti ovako kako sada živim?</a:t>
            </a:r>
          </a:p>
          <a:p>
            <a:pPr marL="0" indent="0">
              <a:buNone/>
            </a:pPr>
            <a:endParaRPr lang="hr-HR" sz="1800" dirty="0">
              <a:latin typeface="Cambria" pitchFamily="18" charset="0"/>
              <a:ea typeface="Cambria" pitchFamily="18" charset="0"/>
            </a:endParaRPr>
          </a:p>
          <a:p>
            <a:pPr marL="0" indent="0" algn="ctr">
              <a:buNone/>
            </a:pPr>
            <a:r>
              <a:rPr lang="hr-HR" sz="1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...UPUĆUJU NAS DA SE S NAMA NEŠTO DOGAĐA... </a:t>
            </a:r>
          </a:p>
          <a:p>
            <a:pPr marL="0" indent="0" algn="ctr">
              <a:buNone/>
            </a:pPr>
            <a:r>
              <a:rPr lang="hr-HR" sz="1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...POČINJEMO RAZMIŠLJATI O SEBI...</a:t>
            </a:r>
          </a:p>
          <a:p>
            <a:pPr marL="0" indent="0" algn="ctr">
              <a:buNone/>
            </a:pPr>
            <a:r>
              <a:rPr lang="hr-HR" sz="1800" dirty="0">
                <a:solidFill>
                  <a:srgbClr val="C00000"/>
                </a:solidFill>
                <a:latin typeface="Cambria" pitchFamily="18" charset="0"/>
                <a:ea typeface="Cambria" pitchFamily="18" charset="0"/>
              </a:rPr>
              <a:t>...KOJA JE SVRHA MOG POSTOJANJA?...</a:t>
            </a:r>
          </a:p>
        </p:txBody>
      </p:sp>
    </p:spTree>
    <p:extLst>
      <p:ext uri="{BB962C8B-B14F-4D97-AF65-F5344CB8AC3E}">
        <p14:creationId xmlns:p14="http://schemas.microsoft.com/office/powerpoint/2010/main" val="2651610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3272" y="0"/>
            <a:ext cx="9145920" cy="1066800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7030A0"/>
                </a:solidFill>
                <a:latin typeface="Cambria" pitchFamily="18" charset="0"/>
              </a:rPr>
              <a:t>ŠTO JE STRES</a:t>
            </a:r>
            <a:r>
              <a:rPr lang="hr-HR" sz="2400" dirty="0">
                <a:solidFill>
                  <a:srgbClr val="7030A0"/>
                </a:solidFill>
                <a:latin typeface="Cambria" pitchFamily="18" charset="0"/>
              </a:rPr>
              <a:t>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idx="1"/>
          </p:nvPr>
        </p:nvSpPr>
        <p:spPr>
          <a:xfrm>
            <a:off x="1632329" y="1568741"/>
            <a:ext cx="9145920" cy="4451059"/>
          </a:xfrm>
        </p:spPr>
        <p:txBody>
          <a:bodyPr>
            <a:normAutofit/>
          </a:bodyPr>
          <a:lstStyle/>
          <a:p>
            <a:pPr algn="just">
              <a:buFontTx/>
              <a:buNone/>
            </a:pPr>
            <a:r>
              <a:rPr lang="hr-HR" sz="2000" b="1" dirty="0">
                <a:solidFill>
                  <a:srgbClr val="612A8A"/>
                </a:solidFill>
                <a:latin typeface="Cambria" pitchFamily="18" charset="0"/>
              </a:rPr>
              <a:t>STRESNA REAKCIJA </a:t>
            </a: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sklop emocionalnih, misaonih, tjelesnih i ponašajnih reakcija nastalih procjenom događaja kao opasnog i uznemirujućeg ili zbog zahtjeva okoline kojima se ne može udovoljiti.  </a:t>
            </a:r>
          </a:p>
          <a:p>
            <a:pPr algn="just">
              <a:buFontTx/>
              <a:buNone/>
            </a:pPr>
            <a:r>
              <a:rPr lang="hr-HR" sz="2000" b="1" dirty="0">
                <a:solidFill>
                  <a:srgbClr val="612A8A"/>
                </a:solidFill>
                <a:latin typeface="Cambria" pitchFamily="18" charset="0"/>
              </a:rPr>
              <a:t>KRIZA</a:t>
            </a:r>
            <a:r>
              <a:rPr lang="hr-HR" sz="2000" dirty="0">
                <a:solidFill>
                  <a:srgbClr val="612A8A"/>
                </a:solidFill>
                <a:latin typeface="Cambria" pitchFamily="18" charset="0"/>
              </a:rPr>
              <a:t> </a:t>
            </a: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- 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psihičko stanje uzrokovano iznenadnim, rijetkim događajem koji je uznemirujući i/ili stresan većini ljudi, a uključuje prijetnju ili doživljaj gubitka osoba, stvari ili vrijednosti važnih za pojedinca, donosno skupinu. Ljudi imaju osjećaj da ne mogu sami izaći iz krize koristeći uobičajene mehanizme suočavanja. </a:t>
            </a:r>
          </a:p>
          <a:p>
            <a:pPr algn="ctr">
              <a:buFontTx/>
              <a:buNone/>
            </a:pPr>
            <a:endParaRPr lang="hr-HR" sz="2000" dirty="0">
              <a:solidFill>
                <a:schemeClr val="tx2"/>
              </a:solidFill>
              <a:latin typeface="Cambria" pitchFamily="18" charset="0"/>
            </a:endParaRPr>
          </a:p>
          <a:p>
            <a:pPr algn="ctr">
              <a:buFontTx/>
              <a:buNone/>
            </a:pPr>
            <a:r>
              <a:rPr lang="hr-HR" sz="2000" dirty="0">
                <a:solidFill>
                  <a:srgbClr val="C00000"/>
                </a:solidFill>
                <a:latin typeface="Cambria" pitchFamily="18" charset="0"/>
              </a:rPr>
              <a:t>STRES JE REAKCIJA PSIHE I TIJELA NA PROMJENU</a:t>
            </a:r>
          </a:p>
          <a:p>
            <a:pPr algn="ctr">
              <a:buFontTx/>
              <a:buNone/>
            </a:pPr>
            <a:r>
              <a:rPr lang="hr-HR" sz="2000" b="1" dirty="0">
                <a:solidFill>
                  <a:srgbClr val="612A8A"/>
                </a:solidFill>
                <a:latin typeface="Cambria" pitchFamily="18" charset="0"/>
              </a:rPr>
              <a:t>NAPETI LJUDI ZAOKUPLJENI PREŽIVLJAVANJEM</a:t>
            </a:r>
          </a:p>
        </p:txBody>
      </p:sp>
    </p:spTree>
    <p:extLst>
      <p:ext uri="{BB962C8B-B14F-4D97-AF65-F5344CB8AC3E}">
        <p14:creationId xmlns:p14="http://schemas.microsoft.com/office/powerpoint/2010/main" val="328789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79377" y="404664"/>
            <a:ext cx="9180513" cy="623664"/>
          </a:xfrm>
        </p:spPr>
        <p:txBody>
          <a:bodyPr>
            <a:normAutofit/>
          </a:bodyPr>
          <a:lstStyle/>
          <a:p>
            <a:r>
              <a:rPr lang="hr-HR" sz="2400" b="1" dirty="0">
                <a:solidFill>
                  <a:srgbClr val="7030A0"/>
                </a:solidFill>
                <a:latin typeface="Cambria" pitchFamily="18" charset="0"/>
              </a:rPr>
              <a:t>IZVORI STRESA</a:t>
            </a:r>
          </a:p>
        </p:txBody>
      </p:sp>
      <p:sp>
        <p:nvSpPr>
          <p:cNvPr id="5" name="Rezervirano mjesto sadržaja 4"/>
          <p:cNvSpPr>
            <a:spLocks noGrp="1"/>
          </p:cNvSpPr>
          <p:nvPr>
            <p:ph idx="1"/>
          </p:nvPr>
        </p:nvSpPr>
        <p:spPr>
          <a:xfrm>
            <a:off x="407368" y="1196752"/>
            <a:ext cx="11161240" cy="4823048"/>
          </a:xfrm>
        </p:spPr>
        <p:txBody>
          <a:bodyPr>
            <a:normAutofit/>
          </a:bodyPr>
          <a:lstStyle/>
          <a:p>
            <a:r>
              <a:rPr lang="hr-HR" sz="2000" b="1" dirty="0">
                <a:solidFill>
                  <a:srgbClr val="669900"/>
                </a:solidFill>
                <a:latin typeface="Cambria" pitchFamily="18" charset="0"/>
              </a:rPr>
              <a:t>OSOBA</a:t>
            </a:r>
          </a:p>
          <a:p>
            <a:pPr marL="0" indent="0">
              <a:buNone/>
            </a:pPr>
            <a:r>
              <a:rPr lang="hr-HR" sz="2000" dirty="0">
                <a:latin typeface="Cambria" pitchFamily="18" charset="0"/>
              </a:rPr>
              <a:t>-   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Nerealna očekivanja od posla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Identifikacija s ljudima kojima se pomaže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Potreba za stalnom kontrolom situacije – ne prepuštanje dijelova posla drugima 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Osjećaj prevelike odgovornosti za cjelokupnu situaciju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Posao postaje jedini smisao života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Pretjerana usmjerenost na cilj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Neadekvatna raspodjela radnog vremena – pomanjkanje liste prioriteta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Osjećaj profesionalne nekompetentnosti</a:t>
            </a:r>
          </a:p>
          <a:p>
            <a:pPr>
              <a:buFontTx/>
              <a:buChar char="-"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268333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487489" y="764704"/>
            <a:ext cx="9180513" cy="5471120"/>
          </a:xfrm>
        </p:spPr>
        <p:txBody>
          <a:bodyPr>
            <a:normAutofit/>
          </a:bodyPr>
          <a:lstStyle/>
          <a:p>
            <a:endParaRPr lang="hr-HR" sz="2600" b="1" dirty="0">
              <a:solidFill>
                <a:srgbClr val="669900"/>
              </a:solidFill>
              <a:latin typeface="Cambria" pitchFamily="18" charset="0"/>
            </a:endParaRPr>
          </a:p>
          <a:p>
            <a:pPr algn="just"/>
            <a:r>
              <a:rPr lang="hr-HR" sz="2000" b="1" dirty="0">
                <a:solidFill>
                  <a:srgbClr val="669900"/>
                </a:solidFill>
                <a:latin typeface="Cambria" pitchFamily="18" charset="0"/>
              </a:rPr>
              <a:t>RADNI UVJETI </a:t>
            </a:r>
            <a:r>
              <a:rPr lang="hr-HR" sz="2600" b="1" dirty="0">
                <a:solidFill>
                  <a:srgbClr val="669900"/>
                </a:solidFill>
                <a:latin typeface="Cambria" pitchFamily="18" charset="0"/>
              </a:rPr>
              <a:t>- 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Fizička ugroženost, neprikladni radni prostor, neprikladni mikroklimatski uvjeti, nedostatak privatnosti na poslu, stalna izloženost klijentima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Cambria" pitchFamily="18" charset="0"/>
            </a:endParaRPr>
          </a:p>
          <a:p>
            <a:pPr algn="just"/>
            <a:r>
              <a:rPr lang="hr-HR" sz="2000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ORGANIZACIJA RADA </a:t>
            </a:r>
            <a:r>
              <a:rPr lang="hr-HR" b="1" dirty="0">
                <a:solidFill>
                  <a:schemeClr val="accent1">
                    <a:lumMod val="75000"/>
                  </a:schemeClr>
                </a:solidFill>
                <a:latin typeface="Cambria" pitchFamily="18" charset="0"/>
              </a:rPr>
              <a:t>-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Predugo vrijeme vezano za rad s korisnicima, vremenski rokovi, prevelika odgovornost u odnosu na raspoložive mogućnosti klijenata, odgovornost bez mogućnosti utjecaja, ne postojanje odmora u tijeku radnog dana, nejasno definirane radne uloge, radni zadaci i očekivanja od pomagača, nedostatak  vremena i poticaja za „defibriranje” sa suradnicima</a:t>
            </a:r>
          </a:p>
          <a:p>
            <a:pPr algn="just"/>
            <a:endParaRPr lang="hr-HR" sz="2000" b="1" dirty="0">
              <a:solidFill>
                <a:schemeClr val="accent1">
                  <a:lumMod val="75000"/>
                </a:schemeClr>
              </a:solidFill>
              <a:latin typeface="Cambria" pitchFamily="18" charset="0"/>
            </a:endParaRPr>
          </a:p>
          <a:p>
            <a:endParaRPr lang="hr-HR" dirty="0">
              <a:solidFill>
                <a:schemeClr val="tx2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1316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zervirano mjesto sadržaja 4"/>
          <p:cNvSpPr>
            <a:spLocks noGrp="1"/>
          </p:cNvSpPr>
          <p:nvPr>
            <p:ph sz="half" idx="1"/>
          </p:nvPr>
        </p:nvSpPr>
        <p:spPr>
          <a:xfrm>
            <a:off x="407369" y="548681"/>
            <a:ext cx="5552199" cy="5445240"/>
          </a:xfrm>
        </p:spPr>
        <p:txBody>
          <a:bodyPr/>
          <a:lstStyle/>
          <a:p>
            <a:r>
              <a:rPr lang="hr-HR" sz="2000" b="1" dirty="0">
                <a:solidFill>
                  <a:srgbClr val="669900"/>
                </a:solidFill>
                <a:latin typeface="Cambria" pitchFamily="18" charset="0"/>
              </a:rPr>
              <a:t>ODNOSI S DRUGIMA UNUTAR ORGANIZACIJE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Psihosocijalna klima i vrsta odnosa unutar organizacije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Pomanjkanje jasno definiranih ciljeva i neadekvatne povratne informacije o  postignućima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Nedostatak jasnog sustava nagrađivanja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Zatvorenost organizacije prema vani – iskustva i druženja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Nepostojanje stvarnog ili formalnog sustava podrške pomagačima </a:t>
            </a:r>
          </a:p>
          <a:p>
            <a:pPr>
              <a:buFontTx/>
              <a:buChar char="-"/>
            </a:pP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Nepostojanje osjećaja zajedništva i pripadnosti timu</a:t>
            </a:r>
          </a:p>
          <a:p>
            <a:pPr>
              <a:buFontTx/>
              <a:buChar char="-"/>
            </a:pPr>
            <a:endParaRPr lang="hr-HR" sz="2000" dirty="0">
              <a:solidFill>
                <a:schemeClr val="tx2"/>
              </a:solidFill>
              <a:latin typeface="Cambria" pitchFamily="18" charset="0"/>
            </a:endParaRPr>
          </a:p>
          <a:p>
            <a:pPr>
              <a:buFontTx/>
              <a:buChar char="-"/>
            </a:pPr>
            <a:endParaRPr lang="hr-HR" sz="2000" dirty="0">
              <a:solidFill>
                <a:schemeClr val="tx2"/>
              </a:solidFill>
              <a:latin typeface="Cambria" pitchFamily="18" charset="0"/>
            </a:endParaRPr>
          </a:p>
        </p:txBody>
      </p:sp>
      <p:pic>
        <p:nvPicPr>
          <p:cNvPr id="7" name="Rezervirano mjesto sadržaja 6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27" y="1772817"/>
            <a:ext cx="4952239" cy="3714179"/>
          </a:xfrm>
        </p:spPr>
      </p:pic>
    </p:spTree>
    <p:extLst>
      <p:ext uri="{BB962C8B-B14F-4D97-AF65-F5344CB8AC3E}">
        <p14:creationId xmlns:p14="http://schemas.microsoft.com/office/powerpoint/2010/main" val="3862046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87489" y="609600"/>
            <a:ext cx="9180513" cy="515144"/>
          </a:xfrm>
        </p:spPr>
        <p:txBody>
          <a:bodyPr>
            <a:normAutofit/>
          </a:bodyPr>
          <a:lstStyle/>
          <a:p>
            <a:pPr algn="ctr"/>
            <a:r>
              <a:rPr lang="hr-HR" sz="2400" b="1" dirty="0">
                <a:solidFill>
                  <a:srgbClr val="C00000"/>
                </a:solidFill>
                <a:latin typeface="Cambria" pitchFamily="18" charset="0"/>
              </a:rPr>
              <a:t>„BURN OUT”</a:t>
            </a:r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551385" y="1412777"/>
            <a:ext cx="5408183" cy="4581144"/>
          </a:xfrm>
        </p:spPr>
        <p:txBody>
          <a:bodyPr>
            <a:normAutofit/>
          </a:bodyPr>
          <a:lstStyle/>
          <a:p>
            <a:r>
              <a:rPr lang="hr-HR" sz="1800" b="1" dirty="0">
                <a:solidFill>
                  <a:srgbClr val="660066"/>
                </a:solidFill>
                <a:latin typeface="Cambria" pitchFamily="18" charset="0"/>
              </a:rPr>
              <a:t>Sindrom sagorijevanja na poslu </a:t>
            </a:r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posljedica je nerazriješenog i trajnog radnog stresa visokog intenziteta koji se očituje kao stanje fizičke, emocionalne i mentalne iscrpljenosti uzrokovane dugotrajnom uključenošću u zahtjevne situacije.</a:t>
            </a:r>
          </a:p>
          <a:p>
            <a:r>
              <a:rPr lang="hr-HR" sz="1800" dirty="0">
                <a:solidFill>
                  <a:schemeClr val="tx2"/>
                </a:solidFill>
                <a:latin typeface="Cambria" pitchFamily="18" charset="0"/>
              </a:rPr>
              <a:t>Progresivni gubitak idealizma, energije i smislenosti vlastitog rada kao rezultat frustracija i stresa na poslu.</a:t>
            </a:r>
          </a:p>
          <a:p>
            <a:r>
              <a:rPr lang="hr-HR" sz="1800" b="1" dirty="0">
                <a:solidFill>
                  <a:srgbClr val="C00000"/>
                </a:solidFill>
                <a:latin typeface="Cambria" pitchFamily="18" charset="0"/>
              </a:rPr>
              <a:t>Izgaranje na poslu nije isto što i umor. </a:t>
            </a:r>
          </a:p>
          <a:p>
            <a:pPr marL="0" indent="0">
              <a:buNone/>
            </a:pPr>
            <a:endParaRPr lang="hr-HR" sz="1800" b="1" dirty="0">
              <a:solidFill>
                <a:srgbClr val="C00000"/>
              </a:solidFill>
              <a:latin typeface="Cambria" pitchFamily="18" charset="0"/>
            </a:endParaRPr>
          </a:p>
          <a:p>
            <a:r>
              <a:rPr lang="hr-HR" sz="1800" b="1" dirty="0">
                <a:solidFill>
                  <a:srgbClr val="006600"/>
                </a:solidFill>
                <a:latin typeface="Cambria" pitchFamily="18" charset="0"/>
              </a:rPr>
              <a:t>UMOR NE UKLJUČUJE PROMJENE STAVOVA PREMA POSLU I PONAŠANJA PREMA KORISNICIMA!</a:t>
            </a:r>
          </a:p>
          <a:p>
            <a:endParaRPr lang="hr-HR" dirty="0"/>
          </a:p>
        </p:txBody>
      </p:sp>
      <p:pic>
        <p:nvPicPr>
          <p:cNvPr id="5" name="Rezervirano mjesto sadržaja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8048" y="1556792"/>
            <a:ext cx="4680520" cy="4052474"/>
          </a:xfrm>
        </p:spPr>
      </p:pic>
    </p:spTree>
    <p:extLst>
      <p:ext uri="{BB962C8B-B14F-4D97-AF65-F5344CB8AC3E}">
        <p14:creationId xmlns:p14="http://schemas.microsoft.com/office/powerpoint/2010/main" val="2362472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271464" y="476672"/>
            <a:ext cx="9071530" cy="648072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7030A0"/>
                </a:solidFill>
                <a:latin typeface="Cambria" pitchFamily="18" charset="0"/>
              </a:rPr>
              <a:t>SINDROM SAGORIJEVANJA NA POSLU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idx="1"/>
          </p:nvPr>
        </p:nvSpPr>
        <p:spPr>
          <a:xfrm>
            <a:off x="551384" y="1412776"/>
            <a:ext cx="10657184" cy="4607024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r-HR" b="1" dirty="0">
                <a:solidFill>
                  <a:srgbClr val="660066"/>
                </a:solidFill>
                <a:latin typeface="Cambria" pitchFamily="18" charset="0"/>
              </a:rPr>
              <a:t>1. FAZA – VISOKA OČEKIVANJA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Entuzijazam za posao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Visoka energija i velika posvećenost poslu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Pozitivni i konstruktivni stavovi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Visoka postignuća</a:t>
            </a:r>
          </a:p>
          <a:p>
            <a:pPr marL="0" indent="0">
              <a:buNone/>
            </a:pPr>
            <a:endParaRPr lang="hr-HR" sz="20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b="1" dirty="0">
                <a:solidFill>
                  <a:srgbClr val="660066"/>
                </a:solidFill>
                <a:latin typeface="Cambria" pitchFamily="18" charset="0"/>
              </a:rPr>
              <a:t>2. FAZA – PESIMIZAM I POČETNO NEZADOVOLJSTVO POSLOM 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Tjelesni i mentalni umor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Frustriranost i gubitak ideala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Dosada</a:t>
            </a:r>
          </a:p>
          <a:p>
            <a:pPr>
              <a:buFontTx/>
              <a:buChar char="-"/>
            </a:pPr>
            <a:r>
              <a:rPr lang="hr-HR" sz="2000" dirty="0">
                <a:solidFill>
                  <a:schemeClr val="tx2"/>
                </a:solidFill>
                <a:latin typeface="Cambria" pitchFamily="18" charset="0"/>
              </a:rPr>
              <a:t>Rani simptomi stresa</a:t>
            </a:r>
          </a:p>
          <a:p>
            <a:pPr marL="0" indent="0">
              <a:buNone/>
            </a:pPr>
            <a:endParaRPr lang="hr-HR" dirty="0">
              <a:solidFill>
                <a:schemeClr val="tx2"/>
              </a:solidFill>
              <a:latin typeface="Cambria" pitchFamily="18" charset="0"/>
            </a:endParaRPr>
          </a:p>
          <a:p>
            <a:endParaRPr lang="hr-HR" dirty="0">
              <a:solidFill>
                <a:schemeClr val="tx2"/>
              </a:solidFill>
              <a:latin typeface="Cambria" pitchFamily="18" charset="0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73274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551384" y="692696"/>
            <a:ext cx="10873208" cy="51125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r-HR" sz="2000" b="1" dirty="0">
                <a:solidFill>
                  <a:srgbClr val="660066"/>
                </a:solidFill>
                <a:latin typeface="Cambria" pitchFamily="18" charset="0"/>
              </a:rPr>
              <a:t>3. FAZA – POVLAČENJE I IZOLACIJA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Izbjegavanje kontakta s drugim suradnicima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Ljutnja i neprijateljstvo, izražena negativnost - cinizam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Depresivnost i ostale emocionalne poteškoće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Nemogućnost koncentracije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Veliki broj stresnih simptoma</a:t>
            </a:r>
          </a:p>
          <a:p>
            <a:pPr>
              <a:buFontTx/>
              <a:buChar char="-"/>
            </a:pPr>
            <a:endParaRPr lang="hr-HR" sz="1800" dirty="0">
              <a:solidFill>
                <a:schemeClr val="tx2"/>
              </a:solidFill>
              <a:latin typeface="Cambria" pitchFamily="18" charset="0"/>
            </a:endParaRPr>
          </a:p>
          <a:p>
            <a:pPr marL="0" indent="0">
              <a:buNone/>
            </a:pPr>
            <a:r>
              <a:rPr lang="hr-HR" sz="2000" b="1" dirty="0">
                <a:solidFill>
                  <a:srgbClr val="660066"/>
                </a:solidFill>
                <a:latin typeface="Cambria" pitchFamily="18" charset="0"/>
              </a:rPr>
              <a:t>4. FAZA – GUBITAK INTERESA I NAPUŠTANJE POSLA ILI NEMOGUĆNOST RADA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Nisko samopouzdanje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Negativni stavovi o poslu i kronično izostajanje s posla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Nesposobnost interakcije s drugim osobama</a:t>
            </a:r>
          </a:p>
          <a:p>
            <a:pPr>
              <a:buFontTx/>
              <a:buChar char="-"/>
            </a:pPr>
            <a:r>
              <a:rPr lang="hr-HR" sz="1900" dirty="0">
                <a:solidFill>
                  <a:schemeClr val="tx2"/>
                </a:solidFill>
                <a:latin typeface="Cambria" pitchFamily="18" charset="0"/>
              </a:rPr>
              <a:t>Ozbiljne emocionalne poteškoće i ozbiljni simptomi stresa na tjelesnom i emocionalnom planu -krivnja</a:t>
            </a:r>
          </a:p>
          <a:p>
            <a:pPr marL="0" indent="0">
              <a:buNone/>
            </a:pPr>
            <a:endParaRPr lang="hr-HR" sz="1900" dirty="0"/>
          </a:p>
          <a:p>
            <a:endParaRPr lang="hr-HR" sz="1900" dirty="0"/>
          </a:p>
        </p:txBody>
      </p:sp>
    </p:spTree>
    <p:extLst>
      <p:ext uri="{BB962C8B-B14F-4D97-AF65-F5344CB8AC3E}">
        <p14:creationId xmlns:p14="http://schemas.microsoft.com/office/powerpoint/2010/main" val="2363205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hr-HR" sz="2800" b="1" dirty="0">
                <a:solidFill>
                  <a:srgbClr val="7030A0"/>
                </a:solidFill>
                <a:latin typeface="Cambria" pitchFamily="18" charset="0"/>
              </a:rPr>
              <a:t>UPRAVLJANJE STRESOM</a:t>
            </a:r>
          </a:p>
        </p:txBody>
      </p:sp>
      <p:sp>
        <p:nvSpPr>
          <p:cNvPr id="20489" name="Rectangle 9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  <a:latin typeface="Cambria" pitchFamily="18" charset="0"/>
              </a:rPr>
              <a:t>1.   Mentalna razina</a:t>
            </a:r>
          </a:p>
          <a:p>
            <a:pPr marL="533400" indent="-533400">
              <a:buNone/>
            </a:pPr>
            <a:r>
              <a:rPr lang="hr-HR" dirty="0">
                <a:solidFill>
                  <a:schemeClr val="tx2"/>
                </a:solidFill>
                <a:latin typeface="Cambria" pitchFamily="18" charset="0"/>
              </a:rPr>
              <a:t>2.   Emocionalna razina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  <a:latin typeface="Cambria" pitchFamily="18" charset="0"/>
              </a:rPr>
              <a:t>3.   Ponašajna razina</a:t>
            </a:r>
          </a:p>
          <a:p>
            <a:pPr marL="0" indent="0">
              <a:buNone/>
            </a:pPr>
            <a:r>
              <a:rPr lang="hr-HR" dirty="0">
                <a:solidFill>
                  <a:schemeClr val="tx2"/>
                </a:solidFill>
                <a:latin typeface="Cambria" pitchFamily="18" charset="0"/>
              </a:rPr>
              <a:t>4.   Socijalna razina -odnosi</a:t>
            </a:r>
          </a:p>
          <a:p>
            <a:pPr marL="533400" indent="-533400">
              <a:buNone/>
            </a:pPr>
            <a:r>
              <a:rPr lang="hr-HR" dirty="0">
                <a:solidFill>
                  <a:schemeClr val="tx2"/>
                </a:solidFill>
                <a:latin typeface="Cambria" pitchFamily="18" charset="0"/>
              </a:rPr>
              <a:t>5.   Duhovna razina</a:t>
            </a:r>
          </a:p>
          <a:p>
            <a:pPr marL="533400" indent="-533400">
              <a:buNone/>
            </a:pPr>
            <a:endParaRPr lang="hr-HR" dirty="0">
              <a:solidFill>
                <a:srgbClr val="008000"/>
              </a:solidFill>
              <a:latin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234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4" grpId="0"/>
      <p:bldP spid="2048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S102801098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ppt/theme/theme2.xml><?xml version="1.0" encoding="utf-8"?>
<a:theme xmlns:a="http://schemas.openxmlformats.org/drawingml/2006/main" name="8_TS102801098">
  <a:themeElements>
    <a:clrScheme name="StripedBorder_16x9">
      <a:dk1>
        <a:srgbClr val="404040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StripedBorder_16x9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Essential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250000"/>
              </a:schemeClr>
            </a:gs>
            <a:gs pos="35000">
              <a:schemeClr val="phClr">
                <a:tint val="47000"/>
                <a:satMod val="275000"/>
              </a:schemeClr>
            </a:gs>
            <a:gs pos="100000">
              <a:schemeClr val="phClr">
                <a:tint val="25000"/>
                <a:satMod val="300000"/>
              </a:schemeClr>
            </a:gs>
          </a:gsLst>
          <a:lin ang="16200000" scaled="1"/>
        </a:gradFill>
        <a:solidFill>
          <a:schemeClr val="phClr">
            <a:satMod val="110000"/>
          </a:schemeClr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miter lim="800000"/>
        </a:ln>
        <a:ln w="28575" cap="flat" cmpd="sng" algn="ctr">
          <a:solidFill>
            <a:schemeClr val="phClr"/>
          </a:solidFill>
          <a:miter lim="800000"/>
        </a:ln>
        <a:ln w="41275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9999" dist="23000" algn="bl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19050" algn="bl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l"/>
          </a:scene3d>
          <a:sp3d prstMaterial="plastic">
            <a:bevelT w="3810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12000"/>
                <a:satMod val="240000"/>
              </a:schemeClr>
              <a:schemeClr val="phClr">
                <a:tint val="98000"/>
              </a:schemeClr>
            </a:duotone>
          </a:blip>
          <a:tile tx="0" ty="0" sx="100000" sy="100000" flip="none" algn="ctr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8575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lnSpc>
            <a:spcPct val="90000"/>
          </a:lnSpc>
          <a:defRPr sz="2400"/>
        </a:defPPr>
      </a:lst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</TotalTime>
  <Words>806</Words>
  <Application>Microsoft Office PowerPoint</Application>
  <PresentationFormat>Widescreen</PresentationFormat>
  <Paragraphs>112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Cambria</vt:lpstr>
      <vt:lpstr>Euphemia</vt:lpstr>
      <vt:lpstr>Wingdings</vt:lpstr>
      <vt:lpstr>TS102801098</vt:lpstr>
      <vt:lpstr>8_TS102801098</vt:lpstr>
      <vt:lpstr>PREVENCIJA STRESNIH STANJA  Pripremila: Emina Simunić, dipl.psiholog Datum: 21.09.2019.</vt:lpstr>
      <vt:lpstr>ŠTO JE STRES ?</vt:lpstr>
      <vt:lpstr>IZVORI STRESA</vt:lpstr>
      <vt:lpstr>PowerPoint Presentation</vt:lpstr>
      <vt:lpstr>PowerPoint Presentation</vt:lpstr>
      <vt:lpstr>„BURN OUT”</vt:lpstr>
      <vt:lpstr>SINDROM SAGORIJEVANJA NA POSLU</vt:lpstr>
      <vt:lpstr>PowerPoint Presentation</vt:lpstr>
      <vt:lpstr>UPRAVLJANJE STRESOM</vt:lpstr>
      <vt:lpstr>KOGNITIVNA RAZINA</vt:lpstr>
      <vt:lpstr>SOCIJALNA RAZINA</vt:lpstr>
      <vt:lpstr>EMOCIONALNA RAZINA</vt:lpstr>
      <vt:lpstr>PowerPoint Presentation</vt:lpstr>
      <vt:lpstr>DUHOVNA RAZINA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PREVENCIJA STRESNIH STANJA Pripremila: dipl. psiholog Emina Simunić Datum: 21.09.2019.</dc:title>
  <dc:creator>Emina</dc:creator>
  <cp:lastModifiedBy>Emina</cp:lastModifiedBy>
  <cp:revision>15</cp:revision>
  <dcterms:created xsi:type="dcterms:W3CDTF">2019-10-09T15:39:09Z</dcterms:created>
  <dcterms:modified xsi:type="dcterms:W3CDTF">2019-10-10T14:24:33Z</dcterms:modified>
</cp:coreProperties>
</file>